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Raleway Bold" charset="1" panose="020B0803030101060003"/>
      <p:regular r:id="rId39"/>
    </p:embeddedFont>
    <p:embeddedFont>
      <p:font typeface="Raleway" charset="1" panose="020B05030301010600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VAFwGEb3z6o.mp4" Type="http://schemas.openxmlformats.org/officeDocument/2006/relationships/video"/><Relationship Id="rId6" Target="../media/VAFwGEb3z6o.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1.jpeg" Type="http://schemas.openxmlformats.org/officeDocument/2006/relationships/image"/><Relationship Id="rId5" Target="../media/VAFw3hCzHzw.mp4" Type="http://schemas.openxmlformats.org/officeDocument/2006/relationships/video"/><Relationship Id="rId6" Target="../media/VAFw3hCzHzw.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4.jpeg" Type="http://schemas.openxmlformats.org/officeDocument/2006/relationships/image"/><Relationship Id="rId5" Target="../media/VAFw39785BM.mp4" Type="http://schemas.openxmlformats.org/officeDocument/2006/relationships/video"/><Relationship Id="rId6" Target="../media/VAFw39785BM.mp4" Type="http://schemas.microsoft.com/office/2007/relationships/media"/></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0.jpeg" Type="http://schemas.openxmlformats.org/officeDocument/2006/relationships/image"/><Relationship Id="rId5" Target="../media/VAFwGyOO5tY.mp4" Type="http://schemas.openxmlformats.org/officeDocument/2006/relationships/video"/><Relationship Id="rId6" Target="../media/VAFwGyOO5tY.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jpeg" Type="http://schemas.openxmlformats.org/officeDocument/2006/relationships/image"/><Relationship Id="rId5" Target="../media/VAFw4LVGsew.mp4" Type="http://schemas.openxmlformats.org/officeDocument/2006/relationships/video"/><Relationship Id="rId6" Target="../media/VAFw4LVGsew.mp4" Type="http://schemas.microsoft.com/office/2007/relationships/media"/></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www.figma.com/file/Y55vkNTl9VuVFSRCbTZ6Mn/STEAKAVF?type=design&amp;node-id=0-1&amp;mode=design&amp;t=LPkyKJ85uSiEje9Y-0"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668" t="0" r="-8668" b="0"/>
            </a:stretch>
          </a:blipFill>
        </p:spPr>
      </p:sp>
      <p:sp>
        <p:nvSpPr>
          <p:cNvPr name="AutoShape 3" id="3"/>
          <p:cNvSpPr/>
          <p:nvPr/>
        </p:nvSpPr>
        <p:spPr>
          <a:xfrm rot="0">
            <a:off x="1028700" y="1028700"/>
            <a:ext cx="2857500" cy="8229600"/>
          </a:xfrm>
          <a:prstGeom prst="rect">
            <a:avLst/>
          </a:prstGeom>
          <a:solidFill>
            <a:srgbClr val="EEEFEA">
              <a:alpha val="84706"/>
            </a:srgbClr>
          </a:solidFill>
        </p:spPr>
      </p:sp>
      <p:grpSp>
        <p:nvGrpSpPr>
          <p:cNvPr name="Group 4" id="4"/>
          <p:cNvGrpSpPr/>
          <p:nvPr/>
        </p:nvGrpSpPr>
        <p:grpSpPr>
          <a:xfrm rot="0">
            <a:off x="4948609" y="2624348"/>
            <a:ext cx="11238758" cy="5038304"/>
            <a:chOff x="0" y="0"/>
            <a:chExt cx="14985010" cy="6717738"/>
          </a:xfrm>
        </p:grpSpPr>
        <p:sp>
          <p:nvSpPr>
            <p:cNvPr name="TextBox 5" id="5"/>
            <p:cNvSpPr txBox="true"/>
            <p:nvPr/>
          </p:nvSpPr>
          <p:spPr>
            <a:xfrm rot="0">
              <a:off x="0" y="-9525"/>
              <a:ext cx="14985010" cy="4962525"/>
            </a:xfrm>
            <a:prstGeom prst="rect">
              <a:avLst/>
            </a:prstGeom>
          </p:spPr>
          <p:txBody>
            <a:bodyPr anchor="t" rtlCol="false" tIns="0" lIns="0" bIns="0" rIns="0">
              <a:spAutoFit/>
            </a:bodyPr>
            <a:lstStyle/>
            <a:p>
              <a:pPr algn="l">
                <a:lnSpc>
                  <a:spcPts val="7320"/>
                </a:lnSpc>
              </a:pPr>
              <a:r>
                <a:rPr lang="en-US" sz="6100">
                  <a:solidFill>
                    <a:srgbClr val="EEEFEA"/>
                  </a:solidFill>
                  <a:latin typeface="Raleway Bold"/>
                </a:rPr>
                <a:t>DÉVELOPPEMENT DU FORUM DE E-LEARNING PLATEFORME L'ACADÉMIE WS :</a:t>
              </a:r>
              <a:r>
                <a:rPr lang="en-US" sz="6100">
                  <a:solidFill>
                    <a:srgbClr val="EEEFEA"/>
                  </a:solidFill>
                  <a:latin typeface="Raleway Bold"/>
                </a:rPr>
                <a:t> </a:t>
              </a:r>
            </a:p>
            <a:p>
              <a:pPr algn="l">
                <a:lnSpc>
                  <a:spcPts val="7440"/>
                </a:lnSpc>
              </a:pPr>
              <a:r>
                <a:rPr lang="en-US" sz="6200">
                  <a:solidFill>
                    <a:srgbClr val="EEEFEA"/>
                  </a:solidFill>
                  <a:latin typeface="Raleway Bold"/>
                </a:rPr>
                <a:t>"Steak au verre flou"</a:t>
              </a:r>
            </a:p>
          </p:txBody>
        </p:sp>
        <p:sp>
          <p:nvSpPr>
            <p:cNvPr name="TextBox 6" id="6"/>
            <p:cNvSpPr txBox="true"/>
            <p:nvPr/>
          </p:nvSpPr>
          <p:spPr>
            <a:xfrm rot="0">
              <a:off x="0" y="5974788"/>
              <a:ext cx="14985010" cy="742950"/>
            </a:xfrm>
            <a:prstGeom prst="rect">
              <a:avLst/>
            </a:prstGeom>
          </p:spPr>
          <p:txBody>
            <a:bodyPr anchor="t" rtlCol="false" tIns="0" lIns="0" bIns="0" rIns="0">
              <a:spAutoFit/>
            </a:bodyPr>
            <a:lstStyle/>
            <a:p>
              <a:pPr algn="l">
                <a:lnSpc>
                  <a:spcPts val="4320"/>
                </a:lnSpc>
              </a:pPr>
              <a:r>
                <a:rPr lang="en-US" sz="3600">
                  <a:solidFill>
                    <a:srgbClr val="EEEFEA"/>
                  </a:solidFill>
                  <a:latin typeface="Raleway"/>
                </a:rPr>
                <a:t>Anton VOLEANIN</a:t>
              </a:r>
            </a:p>
          </p:txBody>
        </p:sp>
        <p:sp>
          <p:nvSpPr>
            <p:cNvPr name="AutoShape 7" id="7"/>
            <p:cNvSpPr/>
            <p:nvPr/>
          </p:nvSpPr>
          <p:spPr>
            <a:xfrm rot="0">
              <a:off x="0" y="5409919"/>
              <a:ext cx="1524000" cy="127000"/>
            </a:xfrm>
            <a:prstGeom prst="rect">
              <a:avLst/>
            </a:prstGeom>
            <a:solidFill>
              <a:srgbClr val="4B52B8"/>
            </a:solidFill>
          </p:spPr>
        </p:sp>
      </p:grpSp>
      <p:sp>
        <p:nvSpPr>
          <p:cNvPr name="TextBox 8" id="8"/>
          <p:cNvSpPr txBox="true"/>
          <p:nvPr/>
        </p:nvSpPr>
        <p:spPr>
          <a:xfrm rot="-5400000">
            <a:off x="-644556" y="4652962"/>
            <a:ext cx="6194486" cy="981075"/>
          </a:xfrm>
          <a:prstGeom prst="rect">
            <a:avLst/>
          </a:prstGeom>
        </p:spPr>
        <p:txBody>
          <a:bodyPr anchor="t" rtlCol="false" tIns="0" lIns="0" bIns="0" rIns="0">
            <a:spAutoFit/>
          </a:bodyPr>
          <a:lstStyle/>
          <a:p>
            <a:pPr algn="ctr">
              <a:lnSpc>
                <a:spcPts val="3840"/>
              </a:lnSpc>
            </a:pPr>
            <a:r>
              <a:rPr lang="en-US" sz="3200" spc="320">
                <a:solidFill>
                  <a:srgbClr val="100427"/>
                </a:solidFill>
                <a:latin typeface="Raleway Bold"/>
              </a:rPr>
              <a:t>DÉVELOPPEUR WEB ET WEB MOBILE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181493"/>
            <a:ext cx="13149443" cy="3301365"/>
            <a:chOff x="0" y="0"/>
            <a:chExt cx="17532591" cy="44018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TWIG</a:t>
              </a:r>
            </a:p>
          </p:txBody>
        </p:sp>
        <p:sp>
          <p:nvSpPr>
            <p:cNvPr name="TextBox 5" id="5"/>
            <p:cNvSpPr txBox="true"/>
            <p:nvPr/>
          </p:nvSpPr>
          <p:spPr>
            <a:xfrm rot="0">
              <a:off x="0" y="1231900"/>
              <a:ext cx="13208533" cy="31699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utilisé le moteur de template </a:t>
              </a:r>
              <a:r>
                <a:rPr lang="en-US" sz="2100">
                  <a:solidFill>
                    <a:srgbClr val="4B52B8"/>
                  </a:solidFill>
                  <a:latin typeface="Raleway Bold"/>
                </a:rPr>
                <a:t>Twig</a:t>
              </a:r>
              <a:r>
                <a:rPr lang="en-US" sz="2100">
                  <a:solidFill>
                    <a:srgbClr val="EEEFEA"/>
                  </a:solidFill>
                  <a:latin typeface="Raleway"/>
                </a:rPr>
                <a:t>, qui est intégré à </a:t>
              </a:r>
              <a:r>
                <a:rPr lang="en-US" sz="2100">
                  <a:solidFill>
                    <a:srgbClr val="EEEFEA"/>
                  </a:solidFill>
                  <a:latin typeface="Raleway Bold"/>
                </a:rPr>
                <a:t>Symfony</a:t>
              </a:r>
              <a:r>
                <a:rPr lang="en-US" sz="2100">
                  <a:solidFill>
                    <a:srgbClr val="EEEFEA"/>
                  </a:solidFill>
                  <a:latin typeface="Raleway"/>
                </a:rPr>
                <a:t>, pour générer dynamiquement le contenu des pages web en fonction des données fournies par le backend.</a:t>
              </a:r>
            </a:p>
            <a:p>
              <a:pPr algn="l" marL="453390" indent="-226695" lvl="1">
                <a:lnSpc>
                  <a:spcPts val="3150"/>
                </a:lnSpc>
                <a:buFont typeface="Arial"/>
                <a:buChar char="•"/>
              </a:pPr>
              <a:r>
                <a:rPr lang="en-US" sz="2100">
                  <a:solidFill>
                    <a:srgbClr val="EEEFEA"/>
                  </a:solidFill>
                  <a:latin typeface="Raleway"/>
                </a:rPr>
                <a:t>Par exemple, les dernières questions, les réponses aux discussions et les détails des utilisateurs.</a:t>
              </a:r>
            </a:p>
            <a:p>
              <a:pPr algn="l">
                <a:lnSpc>
                  <a:spcPts val="3150"/>
                </a:lnSpc>
              </a:pPr>
            </a:p>
          </p:txBody>
        </p:sp>
      </p:grpSp>
      <p:sp>
        <p:nvSpPr>
          <p:cNvPr name="Freeform 6" id="6"/>
          <p:cNvSpPr/>
          <p:nvPr/>
        </p:nvSpPr>
        <p:spPr>
          <a:xfrm flipH="false" flipV="false" rot="0">
            <a:off x="2964254" y="5143500"/>
            <a:ext cx="6891702" cy="4114800"/>
          </a:xfrm>
          <a:custGeom>
            <a:avLst/>
            <a:gdLst/>
            <a:ahLst/>
            <a:cxnLst/>
            <a:rect r="r" b="b" t="t" l="l"/>
            <a:pathLst>
              <a:path h="4114800" w="6891702">
                <a:moveTo>
                  <a:pt x="0" y="0"/>
                </a:moveTo>
                <a:lnTo>
                  <a:pt x="6891702" y="0"/>
                </a:lnTo>
                <a:lnTo>
                  <a:pt x="6891702" y="4114800"/>
                </a:lnTo>
                <a:lnTo>
                  <a:pt x="0" y="4114800"/>
                </a:lnTo>
                <a:lnTo>
                  <a:pt x="0" y="0"/>
                </a:lnTo>
                <a:close/>
              </a:path>
            </a:pathLst>
          </a:custGeom>
          <a:blipFill>
            <a:blip r:embed="rId2"/>
            <a:stretch>
              <a:fillRect l="0" t="-4786" r="0" b="-4786"/>
            </a:stretch>
          </a:blipFill>
          <a:ln w="38100" cap="sq">
            <a:solidFill>
              <a:srgbClr val="100427"/>
            </a:solidFill>
            <a:prstDash val="solid"/>
            <a:miter/>
          </a:ln>
        </p:spPr>
      </p:sp>
      <p:sp>
        <p:nvSpPr>
          <p:cNvPr name="Freeform 7" id="7"/>
          <p:cNvSpPr/>
          <p:nvPr/>
        </p:nvSpPr>
        <p:spPr>
          <a:xfrm flipH="false" flipV="false" rot="0">
            <a:off x="10517867" y="4931151"/>
            <a:ext cx="3752262" cy="4539499"/>
          </a:xfrm>
          <a:custGeom>
            <a:avLst/>
            <a:gdLst/>
            <a:ahLst/>
            <a:cxnLst/>
            <a:rect r="r" b="b" t="t" l="l"/>
            <a:pathLst>
              <a:path h="4539499" w="3752262">
                <a:moveTo>
                  <a:pt x="0" y="0"/>
                </a:moveTo>
                <a:lnTo>
                  <a:pt x="3752262" y="0"/>
                </a:lnTo>
                <a:lnTo>
                  <a:pt x="3752262" y="4539498"/>
                </a:lnTo>
                <a:lnTo>
                  <a:pt x="0" y="4539498"/>
                </a:lnTo>
                <a:lnTo>
                  <a:pt x="0" y="0"/>
                </a:lnTo>
                <a:close/>
              </a:path>
            </a:pathLst>
          </a:custGeom>
          <a:blipFill>
            <a:blip r:embed="rId3"/>
            <a:stretch>
              <a:fillRect l="-2534" t="0" r="-2534" b="0"/>
            </a:stretch>
          </a:blipFill>
          <a:ln w="38100" cap="sq">
            <a:solidFill>
              <a:srgbClr val="100427"/>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641985"/>
            <a:ext cx="13149443" cy="4501515"/>
            <a:chOff x="0" y="0"/>
            <a:chExt cx="17532591" cy="60020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INTÉGRATION DE VIDÉOS </a:t>
              </a:r>
              <a:r>
                <a:rPr lang="en-US" sz="3200" spc="320">
                  <a:solidFill>
                    <a:srgbClr val="4B52B8"/>
                  </a:solidFill>
                  <a:latin typeface="Raleway Bold"/>
                </a:rPr>
                <a:t>YOUTUBE </a:t>
              </a:r>
              <a:r>
                <a:rPr lang="en-US" sz="3200" spc="320">
                  <a:solidFill>
                    <a:srgbClr val="EEEFEA"/>
                  </a:solidFill>
                  <a:latin typeface="Raleway"/>
                </a:rPr>
                <a:t>DYNAMIQUES</a:t>
              </a:r>
            </a:p>
          </p:txBody>
        </p:sp>
        <p:sp>
          <p:nvSpPr>
            <p:cNvPr name="TextBox 5" id="5"/>
            <p:cNvSpPr txBox="true"/>
            <p:nvPr/>
          </p:nvSpPr>
          <p:spPr>
            <a:xfrm rot="0">
              <a:off x="0" y="1231900"/>
              <a:ext cx="13208533" cy="47701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Afin d'enrichir l'expérience des utilisateurs, j'ai utilisé </a:t>
              </a:r>
              <a:r>
                <a:rPr lang="en-US" sz="2100">
                  <a:solidFill>
                    <a:srgbClr val="EEEFEA"/>
                  </a:solidFill>
                  <a:latin typeface="Raleway Bold"/>
                </a:rPr>
                <a:t>JavaScript </a:t>
              </a:r>
              <a:r>
                <a:rPr lang="en-US" sz="2100">
                  <a:solidFill>
                    <a:srgbClr val="EEEFEA"/>
                  </a:solidFill>
                  <a:latin typeface="Raleway"/>
                </a:rPr>
                <a:t>pour intégrer dynamiquement les vidéos les plus récentes de l'Académie WS Steak au Verre Flou sur la page du forum.</a:t>
              </a:r>
            </a:p>
            <a:p>
              <a:pPr algn="l" marL="453390" indent="-226695" lvl="1">
                <a:lnSpc>
                  <a:spcPts val="3150"/>
                </a:lnSpc>
                <a:buFont typeface="Arial"/>
                <a:buChar char="•"/>
              </a:pPr>
              <a:r>
                <a:rPr lang="en-US" sz="2100">
                  <a:solidFill>
                    <a:srgbClr val="EEEFEA"/>
                  </a:solidFill>
                  <a:latin typeface="Raleway"/>
                </a:rPr>
                <a:t>Cette fonctionnalité a permis aux utilisateurs de visionner directement les derniers contenus vidéo sans quitter le site. Pour ce faire, j'ai fait appel à</a:t>
              </a:r>
              <a:r>
                <a:rPr lang="en-US" sz="2100">
                  <a:solidFill>
                    <a:srgbClr val="4B52B8"/>
                  </a:solidFill>
                  <a:latin typeface="Raleway Bold"/>
                </a:rPr>
                <a:t> l'API YouTube</a:t>
              </a:r>
              <a:r>
                <a:rPr lang="en-US" sz="2100">
                  <a:solidFill>
                    <a:srgbClr val="EEEFEA"/>
                  </a:solidFill>
                  <a:latin typeface="Raleway"/>
                </a:rPr>
                <a:t>, ce qui m'a permis de récupérer les informations sur les vidéos les plus récentes et de les afficher de manière dynamique sur la page.</a:t>
              </a:r>
            </a:p>
            <a:p>
              <a:pPr algn="l">
                <a:lnSpc>
                  <a:spcPts val="3150"/>
                </a:lnSpc>
              </a:pPr>
            </a:p>
          </p:txBody>
        </p:sp>
      </p:grpSp>
      <p:sp>
        <p:nvSpPr>
          <p:cNvPr name="Freeform 6" id="6"/>
          <p:cNvSpPr/>
          <p:nvPr/>
        </p:nvSpPr>
        <p:spPr>
          <a:xfrm flipH="false" flipV="false" rot="0">
            <a:off x="4850180" y="4416633"/>
            <a:ext cx="6739155" cy="5491780"/>
          </a:xfrm>
          <a:custGeom>
            <a:avLst/>
            <a:gdLst/>
            <a:ahLst/>
            <a:cxnLst/>
            <a:rect r="r" b="b" t="t" l="l"/>
            <a:pathLst>
              <a:path h="5491780" w="6739155">
                <a:moveTo>
                  <a:pt x="0" y="0"/>
                </a:moveTo>
                <a:lnTo>
                  <a:pt x="6739156" y="0"/>
                </a:lnTo>
                <a:lnTo>
                  <a:pt x="6739156" y="5491781"/>
                </a:lnTo>
                <a:lnTo>
                  <a:pt x="0" y="5491781"/>
                </a:lnTo>
                <a:lnTo>
                  <a:pt x="0" y="0"/>
                </a:lnTo>
                <a:close/>
              </a:path>
            </a:pathLst>
          </a:custGeom>
          <a:blipFill>
            <a:blip r:embed="rId2"/>
            <a:stretch>
              <a:fillRect l="0" t="-5019" r="0" b="-262"/>
            </a:stretch>
          </a:blipFill>
          <a:ln w="38100" cap="sq">
            <a:solidFill>
              <a:srgbClr val="100427"/>
            </a:solid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sp>
        <p:nvSpPr>
          <p:cNvPr name="AutoShape 2" id="2"/>
          <p:cNvSpPr/>
          <p:nvPr/>
        </p:nvSpPr>
        <p:spPr>
          <a:xfrm rot="0">
            <a:off x="3489079" y="1416144"/>
            <a:ext cx="1143000" cy="95250"/>
          </a:xfrm>
          <a:prstGeom prst="rect">
            <a:avLst/>
          </a:prstGeom>
          <a:solidFill>
            <a:srgbClr val="4B52B8"/>
          </a:solidFill>
        </p:spPr>
      </p:sp>
      <p:sp>
        <p:nvSpPr>
          <p:cNvPr name="TextBox 3" id="3"/>
          <p:cNvSpPr txBox="true"/>
          <p:nvPr/>
        </p:nvSpPr>
        <p:spPr>
          <a:xfrm rot="0">
            <a:off x="2758240" y="776287"/>
            <a:ext cx="12771520" cy="495300"/>
          </a:xfrm>
          <a:prstGeom prst="rect">
            <a:avLst/>
          </a:prstGeom>
        </p:spPr>
        <p:txBody>
          <a:bodyPr anchor="t" rtlCol="false" tIns="0" lIns="0" bIns="0" rIns="0">
            <a:spAutoFit/>
          </a:bodyPr>
          <a:lstStyle/>
          <a:p>
            <a:pPr algn="ctr">
              <a:lnSpc>
                <a:spcPts val="3840"/>
              </a:lnSpc>
            </a:pPr>
            <a:r>
              <a:rPr lang="en-US" sz="3200" spc="320">
                <a:solidFill>
                  <a:srgbClr val="EEEFEA"/>
                </a:solidFill>
                <a:latin typeface="Raleway"/>
              </a:rPr>
              <a:t>INTÉGRATION DE VIDÉOS </a:t>
            </a:r>
            <a:r>
              <a:rPr lang="en-US" sz="3200" spc="320">
                <a:solidFill>
                  <a:srgbClr val="4B52B8"/>
                </a:solidFill>
                <a:latin typeface="Raleway Bold"/>
              </a:rPr>
              <a:t>YOUTUBE </a:t>
            </a:r>
            <a:r>
              <a:rPr lang="en-US" sz="3200" spc="320">
                <a:solidFill>
                  <a:srgbClr val="EEEFEA"/>
                </a:solidFill>
                <a:latin typeface="Raleway"/>
              </a:rPr>
              <a:t>DYNAMIQUES</a:t>
            </a:r>
          </a:p>
        </p:txBody>
      </p:sp>
      <p:sp>
        <p:nvSpPr>
          <p:cNvPr name="Freeform 4" id="4"/>
          <p:cNvSpPr/>
          <p:nvPr/>
        </p:nvSpPr>
        <p:spPr>
          <a:xfrm flipH="false" flipV="false" rot="0">
            <a:off x="3173637" y="1655950"/>
            <a:ext cx="12359826" cy="7236144"/>
          </a:xfrm>
          <a:custGeom>
            <a:avLst/>
            <a:gdLst/>
            <a:ahLst/>
            <a:cxnLst/>
            <a:rect r="r" b="b" t="t" l="l"/>
            <a:pathLst>
              <a:path h="7236144" w="12359826">
                <a:moveTo>
                  <a:pt x="0" y="0"/>
                </a:moveTo>
                <a:lnTo>
                  <a:pt x="12359826" y="0"/>
                </a:lnTo>
                <a:lnTo>
                  <a:pt x="12359826" y="7236144"/>
                </a:lnTo>
                <a:lnTo>
                  <a:pt x="0" y="723614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682012"/>
            <a:ext cx="13149443" cy="4987290"/>
            <a:chOff x="0" y="0"/>
            <a:chExt cx="17532591" cy="6649720"/>
          </a:xfrm>
        </p:grpSpPr>
        <p:sp>
          <p:nvSpPr>
            <p:cNvPr name="AutoShape 3" id="3"/>
            <p:cNvSpPr/>
            <p:nvPr/>
          </p:nvSpPr>
          <p:spPr>
            <a:xfrm rot="0">
              <a:off x="503898" y="1562100"/>
              <a:ext cx="1524000" cy="127000"/>
            </a:xfrm>
            <a:prstGeom prst="rect">
              <a:avLst/>
            </a:prstGeom>
            <a:solidFill>
              <a:srgbClr val="4B52B8"/>
            </a:solidFill>
          </p:spPr>
        </p:sp>
        <p:sp>
          <p:nvSpPr>
            <p:cNvPr name="TextBox 4" id="4"/>
            <p:cNvSpPr txBox="true"/>
            <p:nvPr/>
          </p:nvSpPr>
          <p:spPr>
            <a:xfrm rot="0">
              <a:off x="503898" y="-9525"/>
              <a:ext cx="17028693" cy="1304925"/>
            </a:xfrm>
            <a:prstGeom prst="rect">
              <a:avLst/>
            </a:prstGeom>
          </p:spPr>
          <p:txBody>
            <a:bodyPr anchor="t" rtlCol="false" tIns="0" lIns="0" bIns="0" rIns="0">
              <a:spAutoFit/>
            </a:bodyPr>
            <a:lstStyle/>
            <a:p>
              <a:pPr algn="l">
                <a:lnSpc>
                  <a:spcPts val="3840"/>
                </a:lnSpc>
              </a:pPr>
              <a:r>
                <a:rPr lang="en-US" sz="3200" spc="320">
                  <a:solidFill>
                    <a:srgbClr val="4B52B8"/>
                  </a:solidFill>
                  <a:latin typeface="Raleway Bold"/>
                </a:rPr>
                <a:t>“LIKE” ET “DISLIKE”</a:t>
              </a:r>
              <a:r>
                <a:rPr lang="en-US" sz="3200" spc="320">
                  <a:solidFill>
                    <a:srgbClr val="EEEFEA"/>
                  </a:solidFill>
                  <a:latin typeface="Raleway"/>
                </a:rPr>
                <a:t> (LA GESTION DES INTERACTIONS UTILISATEUR POUR LES QUESTIONS ET LES RÉPONSES)</a:t>
              </a:r>
            </a:p>
          </p:txBody>
        </p:sp>
        <p:sp>
          <p:nvSpPr>
            <p:cNvPr name="TextBox 5" id="5"/>
            <p:cNvSpPr txBox="true"/>
            <p:nvPr/>
          </p:nvSpPr>
          <p:spPr>
            <a:xfrm rot="0">
              <a:off x="0" y="1879600"/>
              <a:ext cx="13208533" cy="47701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implémenté du code </a:t>
              </a:r>
              <a:r>
                <a:rPr lang="en-US" sz="2100">
                  <a:solidFill>
                    <a:srgbClr val="4B52B8"/>
                  </a:solidFill>
                  <a:latin typeface="Raleway Bold"/>
                </a:rPr>
                <a:t>jQuery </a:t>
              </a:r>
              <a:r>
                <a:rPr lang="en-US" sz="2100">
                  <a:solidFill>
                    <a:srgbClr val="EEEFEA"/>
                  </a:solidFill>
                  <a:latin typeface="Raleway"/>
                </a:rPr>
                <a:t>pour gérer les événements de clic sur les boutons "like" et "dislike". Cela permet aux utilisateurs d'interagir facilement avec les questions et les réponses en temps réel, sans nécessiter de rechargement de la page. Lorsqu'un utilisateur clique sur l'un de ces boutons, une requête </a:t>
              </a:r>
              <a:r>
                <a:rPr lang="en-US" sz="2100">
                  <a:solidFill>
                    <a:srgbClr val="4B52B8"/>
                  </a:solidFill>
                  <a:latin typeface="Raleway Bold"/>
                </a:rPr>
                <a:t>AJAX </a:t>
              </a:r>
              <a:r>
                <a:rPr lang="en-US" sz="2100">
                  <a:solidFill>
                    <a:srgbClr val="EEEFEA"/>
                  </a:solidFill>
                  <a:latin typeface="Raleway"/>
                </a:rPr>
                <a:t>est envoyée au serveur pour mettre à jour le nombre de "likes" ou de "dislikes" correspondants, et les résultats sont affichés immédiatement à l'écran.</a:t>
              </a:r>
            </a:p>
            <a:p>
              <a:pPr algn="l">
                <a:lnSpc>
                  <a:spcPts val="3150"/>
                </a:lnSpc>
              </a:pPr>
            </a:p>
            <a:p>
              <a:pPr algn="l">
                <a:lnSpc>
                  <a:spcPts val="3150"/>
                </a:lnSpc>
              </a:pPr>
            </a:p>
          </p:txBody>
        </p:sp>
      </p:grpSp>
      <p:sp>
        <p:nvSpPr>
          <p:cNvPr name="Freeform 6" id="6"/>
          <p:cNvSpPr/>
          <p:nvPr/>
        </p:nvSpPr>
        <p:spPr>
          <a:xfrm flipH="false" flipV="false" rot="0">
            <a:off x="1493366" y="5143500"/>
            <a:ext cx="7538720" cy="4114800"/>
          </a:xfrm>
          <a:custGeom>
            <a:avLst/>
            <a:gdLst/>
            <a:ahLst/>
            <a:cxnLst/>
            <a:rect r="r" b="b" t="t" l="l"/>
            <a:pathLst>
              <a:path h="4114800" w="7538720">
                <a:moveTo>
                  <a:pt x="0" y="0"/>
                </a:moveTo>
                <a:lnTo>
                  <a:pt x="7538720" y="0"/>
                </a:lnTo>
                <a:lnTo>
                  <a:pt x="7538720" y="4114800"/>
                </a:lnTo>
                <a:lnTo>
                  <a:pt x="0" y="4114800"/>
                </a:lnTo>
                <a:lnTo>
                  <a:pt x="0" y="0"/>
                </a:lnTo>
                <a:close/>
              </a:path>
            </a:pathLst>
          </a:custGeom>
          <a:blipFill>
            <a:blip r:embed="rId2"/>
            <a:stretch>
              <a:fillRect l="0" t="0" r="0" b="0"/>
            </a:stretch>
          </a:blipFill>
        </p:spPr>
      </p:sp>
      <p:sp>
        <p:nvSpPr>
          <p:cNvPr name="Freeform 7" id="7"/>
          <p:cNvSpPr/>
          <p:nvPr/>
        </p:nvSpPr>
        <p:spPr>
          <a:xfrm flipH="false" flipV="false" rot="0">
            <a:off x="9255914" y="5143500"/>
            <a:ext cx="7538720" cy="4114800"/>
          </a:xfrm>
          <a:custGeom>
            <a:avLst/>
            <a:gdLst/>
            <a:ahLst/>
            <a:cxnLst/>
            <a:rect r="r" b="b" t="t" l="l"/>
            <a:pathLst>
              <a:path h="4114800" w="7538720">
                <a:moveTo>
                  <a:pt x="0" y="0"/>
                </a:moveTo>
                <a:lnTo>
                  <a:pt x="7538720" y="0"/>
                </a:lnTo>
                <a:lnTo>
                  <a:pt x="7538720" y="4114800"/>
                </a:lnTo>
                <a:lnTo>
                  <a:pt x="0" y="4114800"/>
                </a:lnTo>
                <a:lnTo>
                  <a:pt x="0" y="0"/>
                </a:lnTo>
                <a:close/>
              </a:path>
            </a:pathLst>
          </a:custGeom>
          <a:blipFill>
            <a:blip r:embed="rId3"/>
            <a:stretch>
              <a:fillRect l="0" t="-604" r="0" b="-60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281962"/>
            <a:ext cx="13149443" cy="5387340"/>
            <a:chOff x="0" y="0"/>
            <a:chExt cx="17532591" cy="7183120"/>
          </a:xfrm>
        </p:grpSpPr>
        <p:sp>
          <p:nvSpPr>
            <p:cNvPr name="AutoShape 3" id="3"/>
            <p:cNvSpPr/>
            <p:nvPr/>
          </p:nvSpPr>
          <p:spPr>
            <a:xfrm rot="0">
              <a:off x="503898" y="1562100"/>
              <a:ext cx="1524000" cy="127000"/>
            </a:xfrm>
            <a:prstGeom prst="rect">
              <a:avLst/>
            </a:prstGeom>
            <a:solidFill>
              <a:srgbClr val="4B52B8"/>
            </a:solidFill>
          </p:spPr>
        </p:sp>
        <p:sp>
          <p:nvSpPr>
            <p:cNvPr name="TextBox 4" id="4"/>
            <p:cNvSpPr txBox="true"/>
            <p:nvPr/>
          </p:nvSpPr>
          <p:spPr>
            <a:xfrm rot="0">
              <a:off x="503898" y="-9525"/>
              <a:ext cx="17028693" cy="1304925"/>
            </a:xfrm>
            <a:prstGeom prst="rect">
              <a:avLst/>
            </a:prstGeom>
          </p:spPr>
          <p:txBody>
            <a:bodyPr anchor="t" rtlCol="false" tIns="0" lIns="0" bIns="0" rIns="0">
              <a:spAutoFit/>
            </a:bodyPr>
            <a:lstStyle/>
            <a:p>
              <a:pPr algn="l">
                <a:lnSpc>
                  <a:spcPts val="3840"/>
                </a:lnSpc>
              </a:pPr>
              <a:r>
                <a:rPr lang="en-US" sz="3200" spc="320">
                  <a:solidFill>
                    <a:srgbClr val="4B52B8"/>
                  </a:solidFill>
                  <a:latin typeface="Raleway Bold"/>
                </a:rPr>
                <a:t>“LIKE” ET “DISLIKE”</a:t>
              </a:r>
              <a:r>
                <a:rPr lang="en-US" sz="3200" spc="320">
                  <a:solidFill>
                    <a:srgbClr val="EEEFEA"/>
                  </a:solidFill>
                  <a:latin typeface="Raleway"/>
                </a:rPr>
                <a:t> (LA GESTION DES INTERACTIONS UTILISATEUR POUR LES QUESTIONS ET LES RÉPONSES)</a:t>
              </a:r>
            </a:p>
          </p:txBody>
        </p:sp>
        <p:sp>
          <p:nvSpPr>
            <p:cNvPr name="TextBox 5" id="5"/>
            <p:cNvSpPr txBox="true"/>
            <p:nvPr/>
          </p:nvSpPr>
          <p:spPr>
            <a:xfrm rot="0">
              <a:off x="0" y="1879600"/>
              <a:ext cx="13208533" cy="53035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Bold"/>
                </a:rPr>
                <a:t>likeQuestionAjax: </a:t>
              </a:r>
              <a:r>
                <a:rPr lang="en-US" sz="2100">
                  <a:solidFill>
                    <a:srgbClr val="EEEFEA"/>
                  </a:solidFill>
                  <a:latin typeface="Raleway"/>
                </a:rPr>
                <a:t>Cette fonction gère le "like" d'une question via la route </a:t>
              </a:r>
              <a:r>
                <a:rPr lang="en-US" sz="2100">
                  <a:solidFill>
                    <a:srgbClr val="4B52B8"/>
                  </a:solidFill>
                  <a:latin typeface="Raleway Bold"/>
                </a:rPr>
                <a:t>/question/{id}/like</a:t>
              </a:r>
              <a:r>
                <a:rPr lang="en-US" sz="2100">
                  <a:solidFill>
                    <a:srgbClr val="EEEFEA"/>
                  </a:solidFill>
                  <a:latin typeface="Raleway"/>
                </a:rPr>
                <a:t>. Elle prend en paramètres l'ID de la question, une instance Request, et </a:t>
              </a:r>
              <a:r>
                <a:rPr lang="en-US" sz="2100">
                  <a:solidFill>
                    <a:srgbClr val="4B52B8"/>
                  </a:solidFill>
                  <a:latin typeface="Raleway Bold"/>
                </a:rPr>
                <a:t>l'EntityManagerInterface </a:t>
              </a:r>
              <a:r>
                <a:rPr lang="en-US" sz="2100">
                  <a:solidFill>
                    <a:srgbClr val="EEEFEA"/>
                  </a:solidFill>
                  <a:latin typeface="Raleway"/>
                </a:rPr>
                <a:t>pour accéder à la base de données. Elle incrémente le compteur de likes de la question et renvoie la nouvelle valeur au format </a:t>
              </a:r>
              <a:r>
                <a:rPr lang="en-US" sz="2100">
                  <a:solidFill>
                    <a:srgbClr val="4B52B8"/>
                  </a:solidFill>
                  <a:latin typeface="Raleway Bold"/>
                </a:rPr>
                <a:t>JSON</a:t>
              </a:r>
              <a:r>
                <a:rPr lang="en-US" sz="2100">
                  <a:solidFill>
                    <a:srgbClr val="EEEFEA"/>
                  </a:solidFill>
                  <a:latin typeface="Raleway"/>
                </a:rPr>
                <a:t>.</a:t>
              </a:r>
            </a:p>
            <a:p>
              <a:pPr algn="l" marL="453390" indent="-226695" lvl="1">
                <a:lnSpc>
                  <a:spcPts val="3150"/>
                </a:lnSpc>
                <a:buFont typeface="Arial"/>
                <a:buChar char="•"/>
              </a:pPr>
              <a:r>
                <a:rPr lang="en-US" sz="2100">
                  <a:solidFill>
                    <a:srgbClr val="EEEFEA"/>
                  </a:solidFill>
                  <a:latin typeface="Raleway Bold"/>
                </a:rPr>
                <a:t>dislikeQuestionAjax:</a:t>
              </a:r>
              <a:r>
                <a:rPr lang="en-US" sz="2100">
                  <a:solidFill>
                    <a:srgbClr val="EEEFEA"/>
                  </a:solidFill>
                  <a:latin typeface="Raleway"/>
                </a:rPr>
                <a:t> Cette fonction gère le "dislike" d'une question via la route </a:t>
              </a:r>
              <a:r>
                <a:rPr lang="en-US" sz="2100">
                  <a:solidFill>
                    <a:srgbClr val="4B52B8"/>
                  </a:solidFill>
                  <a:latin typeface="Raleway Bold"/>
                </a:rPr>
                <a:t>/question/{id}/dislike</a:t>
              </a:r>
              <a:r>
                <a:rPr lang="en-US" sz="2100">
                  <a:solidFill>
                    <a:srgbClr val="EEEFEA"/>
                  </a:solidFill>
                  <a:latin typeface="Raleway"/>
                </a:rPr>
                <a:t>. Elle fonctionne de manière similaire à likeQuestionAjax, mais décrémente le compteur de likes de la question.</a:t>
              </a:r>
            </a:p>
            <a:p>
              <a:pPr algn="l">
                <a:lnSpc>
                  <a:spcPts val="3150"/>
                </a:lnSpc>
              </a:pPr>
            </a:p>
            <a:p>
              <a:pPr algn="l">
                <a:lnSpc>
                  <a:spcPts val="3150"/>
                </a:lnSpc>
              </a:pPr>
            </a:p>
          </p:txBody>
        </p:sp>
      </p:grpSp>
      <p:sp>
        <p:nvSpPr>
          <p:cNvPr name="Freeform 6" id="6"/>
          <p:cNvSpPr/>
          <p:nvPr/>
        </p:nvSpPr>
        <p:spPr>
          <a:xfrm flipH="false" flipV="false" rot="0">
            <a:off x="7161833" y="5143500"/>
            <a:ext cx="9941841" cy="4018026"/>
          </a:xfrm>
          <a:custGeom>
            <a:avLst/>
            <a:gdLst/>
            <a:ahLst/>
            <a:cxnLst/>
            <a:rect r="r" b="b" t="t" l="l"/>
            <a:pathLst>
              <a:path h="4018026" w="9941841">
                <a:moveTo>
                  <a:pt x="0" y="0"/>
                </a:moveTo>
                <a:lnTo>
                  <a:pt x="9941840" y="0"/>
                </a:lnTo>
                <a:lnTo>
                  <a:pt x="9941840" y="4018026"/>
                </a:lnTo>
                <a:lnTo>
                  <a:pt x="0" y="4018026"/>
                </a:lnTo>
                <a:lnTo>
                  <a:pt x="0" y="0"/>
                </a:lnTo>
                <a:close/>
              </a:path>
            </a:pathLst>
          </a:custGeom>
          <a:blipFill>
            <a:blip r:embed="rId2"/>
            <a:stretch>
              <a:fillRect l="-401" t="0" r="-865" b="0"/>
            </a:stretch>
          </a:blipFill>
        </p:spPr>
      </p:sp>
      <p:sp>
        <p:nvSpPr>
          <p:cNvPr name="Freeform 7" id="7"/>
          <p:cNvSpPr/>
          <p:nvPr/>
        </p:nvSpPr>
        <p:spPr>
          <a:xfrm flipH="false" flipV="false" rot="0">
            <a:off x="7161833" y="9258300"/>
            <a:ext cx="9941841" cy="302988"/>
          </a:xfrm>
          <a:custGeom>
            <a:avLst/>
            <a:gdLst/>
            <a:ahLst/>
            <a:cxnLst/>
            <a:rect r="r" b="b" t="t" l="l"/>
            <a:pathLst>
              <a:path h="302988" w="9941841">
                <a:moveTo>
                  <a:pt x="0" y="0"/>
                </a:moveTo>
                <a:lnTo>
                  <a:pt x="9941840" y="0"/>
                </a:lnTo>
                <a:lnTo>
                  <a:pt x="9941840" y="302988"/>
                </a:lnTo>
                <a:lnTo>
                  <a:pt x="0" y="302988"/>
                </a:lnTo>
                <a:lnTo>
                  <a:pt x="0" y="0"/>
                </a:lnTo>
                <a:close/>
              </a:path>
            </a:pathLst>
          </a:custGeom>
          <a:blipFill>
            <a:blip r:embed="rId2"/>
            <a:stretch>
              <a:fillRect l="-401" t="0" r="-865" b="-1226132"/>
            </a:stretch>
          </a:blipFill>
        </p:spPr>
      </p:sp>
      <p:sp>
        <p:nvSpPr>
          <p:cNvPr name="Freeform 8" id="8"/>
          <p:cNvSpPr/>
          <p:nvPr/>
        </p:nvSpPr>
        <p:spPr>
          <a:xfrm flipH="false" flipV="false" rot="0">
            <a:off x="1133304" y="5143500"/>
            <a:ext cx="5861079" cy="4417788"/>
          </a:xfrm>
          <a:custGeom>
            <a:avLst/>
            <a:gdLst/>
            <a:ahLst/>
            <a:cxnLst/>
            <a:rect r="r" b="b" t="t" l="l"/>
            <a:pathLst>
              <a:path h="4417788" w="5861079">
                <a:moveTo>
                  <a:pt x="0" y="0"/>
                </a:moveTo>
                <a:lnTo>
                  <a:pt x="5861079" y="0"/>
                </a:lnTo>
                <a:lnTo>
                  <a:pt x="5861079" y="4417788"/>
                </a:lnTo>
                <a:lnTo>
                  <a:pt x="0" y="4417788"/>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85265"/>
        </a:solidFill>
      </p:bgPr>
    </p:bg>
    <p:spTree>
      <p:nvGrpSpPr>
        <p:cNvPr id="1" name=""/>
        <p:cNvGrpSpPr/>
        <p:nvPr/>
      </p:nvGrpSpPr>
      <p:grpSpPr>
        <a:xfrm>
          <a:off x="0" y="0"/>
          <a:ext cx="0" cy="0"/>
          <a:chOff x="0" y="0"/>
          <a:chExt cx="0" cy="0"/>
        </a:xfrm>
      </p:grpSpPr>
      <p:sp>
        <p:nvSpPr>
          <p:cNvPr name="AutoShape 2" id="2"/>
          <p:cNvSpPr/>
          <p:nvPr/>
        </p:nvSpPr>
        <p:spPr>
          <a:xfrm rot="0">
            <a:off x="6683138" y="8396067"/>
            <a:ext cx="5433815" cy="980637"/>
          </a:xfrm>
          <a:prstGeom prst="rect">
            <a:avLst/>
          </a:prstGeom>
          <a:solidFill>
            <a:srgbClr val="EEEFEA">
              <a:alpha val="80000"/>
            </a:srgbClr>
          </a:solidFill>
          <a:ln w="38100" cap="rnd">
            <a:solidFill>
              <a:srgbClr val="EEEFEA">
                <a:alpha val="80000"/>
              </a:srgbClr>
            </a:solidFill>
            <a:prstDash val="solid"/>
            <a:round/>
          </a:ln>
        </p:spPr>
      </p:sp>
      <p:sp>
        <p:nvSpPr>
          <p:cNvPr name="TextBox 3" id="3"/>
          <p:cNvSpPr txBox="true"/>
          <p:nvPr/>
        </p:nvSpPr>
        <p:spPr>
          <a:xfrm rot="0">
            <a:off x="7440901" y="8633973"/>
            <a:ext cx="4270913" cy="495300"/>
          </a:xfrm>
          <a:prstGeom prst="rect">
            <a:avLst/>
          </a:prstGeom>
        </p:spPr>
        <p:txBody>
          <a:bodyPr anchor="t" rtlCol="false" tIns="0" lIns="0" bIns="0" rIns="0">
            <a:spAutoFit/>
          </a:bodyPr>
          <a:lstStyle/>
          <a:p>
            <a:pPr algn="l">
              <a:lnSpc>
                <a:spcPts val="3840"/>
              </a:lnSpc>
            </a:pPr>
            <a:r>
              <a:rPr lang="en-US" sz="3200">
                <a:solidFill>
                  <a:srgbClr val="100427"/>
                </a:solidFill>
                <a:latin typeface="Raleway Bold"/>
              </a:rPr>
              <a:t>Qusestion Like </a:t>
            </a:r>
            <a:r>
              <a:rPr lang="en-US" sz="3200">
                <a:solidFill>
                  <a:srgbClr val="100427"/>
                </a:solidFill>
                <a:latin typeface="Raleway Bold"/>
              </a:rPr>
              <a:t>Demo</a:t>
            </a:r>
          </a:p>
        </p:txBody>
      </p:sp>
      <p:sp>
        <p:nvSpPr>
          <p:cNvPr name="Freeform 4" id="4"/>
          <p:cNvSpPr/>
          <p:nvPr/>
        </p:nvSpPr>
        <p:spPr>
          <a:xfrm flipH="false" flipV="false" rot="0">
            <a:off x="6171046" y="8374293"/>
            <a:ext cx="1024184" cy="1024184"/>
          </a:xfrm>
          <a:custGeom>
            <a:avLst/>
            <a:gdLst/>
            <a:ahLst/>
            <a:cxnLst/>
            <a:rect r="r" b="b" t="t" l="l"/>
            <a:pathLst>
              <a:path h="1024184" w="1024184">
                <a:moveTo>
                  <a:pt x="0" y="0"/>
                </a:moveTo>
                <a:lnTo>
                  <a:pt x="1024184" y="0"/>
                </a:lnTo>
                <a:lnTo>
                  <a:pt x="1024184" y="1024184"/>
                </a:lnTo>
                <a:lnTo>
                  <a:pt x="0" y="102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14:trim st="0.0000" end="7158.0000"/>
                </p14:media>
              </p:ext>
            </p:extLst>
          </p:nvPr>
        </p:nvPicPr>
        <p:blipFill>
          <a:blip r:embed="rId4"/>
          <a:srcRect l="0" t="158" r="0" b="158"/>
          <a:stretch>
            <a:fillRect/>
          </a:stretch>
        </p:blipFill>
        <p:spPr>
          <a:xfrm flipH="false" flipV="false" rot="0">
            <a:off x="1028700" y="440370"/>
            <a:ext cx="16230600" cy="7466076"/>
          </a:xfrm>
          <a:prstGeom prst="rect">
            <a:avLst/>
          </a:prstGeom>
          <a:ln w="38100" cap="sq">
            <a:solidFill>
              <a:srgbClr val="000000"/>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714375"/>
            <a:ext cx="13149443" cy="3701415"/>
            <a:chOff x="0" y="0"/>
            <a:chExt cx="17532591" cy="49352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FILTRAGE DYNAMIQUE PAR CATÉGORIE</a:t>
              </a:r>
            </a:p>
          </p:txBody>
        </p:sp>
        <p:sp>
          <p:nvSpPr>
            <p:cNvPr name="TextBox 5" id="5"/>
            <p:cNvSpPr txBox="true"/>
            <p:nvPr/>
          </p:nvSpPr>
          <p:spPr>
            <a:xfrm rot="0">
              <a:off x="0" y="1231900"/>
              <a:ext cx="13208533" cy="37033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implémenté une fonction de sélection de catégorie pour améliorer l'expérience utilisateur. J'ai identifié les éléments </a:t>
              </a:r>
              <a:r>
                <a:rPr lang="en-US" sz="2100">
                  <a:solidFill>
                    <a:srgbClr val="4B52B8"/>
                  </a:solidFill>
                  <a:latin typeface="Raleway Bold"/>
                </a:rPr>
                <a:t>HTML </a:t>
              </a:r>
              <a:r>
                <a:rPr lang="en-US" sz="2100">
                  <a:solidFill>
                    <a:srgbClr val="EEEFEA"/>
                  </a:solidFill>
                  <a:latin typeface="Raleway"/>
                </a:rPr>
                <a:t>correspondants, ajouté des écouteurs d'événements pour filtrer les questions, géré le style des liens, extrait l'ID de catégorie, initié des requêtes </a:t>
              </a:r>
              <a:r>
                <a:rPr lang="en-US" sz="2100">
                  <a:solidFill>
                    <a:srgbClr val="4B52B8"/>
                  </a:solidFill>
                  <a:latin typeface="Raleway Bold"/>
                </a:rPr>
                <a:t>AJAX </a:t>
              </a:r>
              <a:r>
                <a:rPr lang="en-US" sz="2100">
                  <a:solidFill>
                    <a:srgbClr val="EEEFEA"/>
                  </a:solidFill>
                  <a:latin typeface="Raleway"/>
                </a:rPr>
                <a:t>pour récupérer les questions associées, et mis à jour dynamiquement le contenu sans rechargement de page. J'ai également ajouté la pagination pour une expérience utilisateur fluide.</a:t>
              </a:r>
            </a:p>
          </p:txBody>
        </p:sp>
      </p:grpSp>
      <p:sp>
        <p:nvSpPr>
          <p:cNvPr name="Freeform 6" id="6"/>
          <p:cNvSpPr/>
          <p:nvPr/>
        </p:nvSpPr>
        <p:spPr>
          <a:xfrm flipH="false" flipV="false" rot="0">
            <a:off x="3073741" y="4680230"/>
            <a:ext cx="12140519" cy="4937584"/>
          </a:xfrm>
          <a:custGeom>
            <a:avLst/>
            <a:gdLst/>
            <a:ahLst/>
            <a:cxnLst/>
            <a:rect r="r" b="b" t="t" l="l"/>
            <a:pathLst>
              <a:path h="4937584" w="12140519">
                <a:moveTo>
                  <a:pt x="0" y="0"/>
                </a:moveTo>
                <a:lnTo>
                  <a:pt x="12140518" y="0"/>
                </a:lnTo>
                <a:lnTo>
                  <a:pt x="12140518" y="4937584"/>
                </a:lnTo>
                <a:lnTo>
                  <a:pt x="0" y="4937584"/>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42035"/>
            <a:ext cx="13149443" cy="4101465"/>
            <a:chOff x="0" y="0"/>
            <a:chExt cx="17532591" cy="54686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FILTRAGE DYNAMIQUE PAR CATÉGORIE</a:t>
              </a:r>
            </a:p>
          </p:txBody>
        </p:sp>
        <p:sp>
          <p:nvSpPr>
            <p:cNvPr name="TextBox 5" id="5"/>
            <p:cNvSpPr txBox="true"/>
            <p:nvPr/>
          </p:nvSpPr>
          <p:spPr>
            <a:xfrm rot="0">
              <a:off x="0" y="1231900"/>
              <a:ext cx="13208533" cy="42367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Identification des Éléments</a:t>
              </a:r>
            </a:p>
            <a:p>
              <a:pPr algn="l" marL="453390" indent="-226695" lvl="1">
                <a:lnSpc>
                  <a:spcPts val="3150"/>
                </a:lnSpc>
                <a:buFont typeface="Arial"/>
                <a:buChar char="•"/>
              </a:pPr>
              <a:r>
                <a:rPr lang="en-US" sz="2100">
                  <a:solidFill>
                    <a:srgbClr val="EEEFEA"/>
                  </a:solidFill>
                  <a:latin typeface="Raleway"/>
                </a:rPr>
                <a:t>Écouteur d'Événement</a:t>
              </a:r>
            </a:p>
            <a:p>
              <a:pPr algn="l" marL="453390" indent="-226695" lvl="1">
                <a:lnSpc>
                  <a:spcPts val="3150"/>
                </a:lnSpc>
                <a:buFont typeface="Arial"/>
                <a:buChar char="•"/>
              </a:pPr>
              <a:r>
                <a:rPr lang="en-US" sz="2100">
                  <a:solidFill>
                    <a:srgbClr val="EEEFEA"/>
                  </a:solidFill>
                  <a:latin typeface="Raleway"/>
                </a:rPr>
                <a:t>Gestion du Style</a:t>
              </a:r>
            </a:p>
            <a:p>
              <a:pPr algn="l" marL="453390" indent="-226695" lvl="1">
                <a:lnSpc>
                  <a:spcPts val="3150"/>
                </a:lnSpc>
                <a:buFont typeface="Arial"/>
                <a:buChar char="•"/>
              </a:pPr>
              <a:r>
                <a:rPr lang="en-US" sz="2100">
                  <a:solidFill>
                    <a:srgbClr val="EEEFEA"/>
                  </a:solidFill>
                  <a:latin typeface="Raleway"/>
                </a:rPr>
                <a:t>Extraction de l'ID de Catégorie</a:t>
              </a:r>
            </a:p>
            <a:p>
              <a:pPr algn="l" marL="453390" indent="-226695" lvl="1">
                <a:lnSpc>
                  <a:spcPts val="3150"/>
                </a:lnSpc>
                <a:buFont typeface="Arial"/>
                <a:buChar char="•"/>
              </a:pPr>
              <a:r>
                <a:rPr lang="en-US" sz="2100">
                  <a:solidFill>
                    <a:srgbClr val="EEEFEA"/>
                  </a:solidFill>
                  <a:latin typeface="Raleway"/>
                </a:rPr>
                <a:t>Requête </a:t>
              </a:r>
              <a:r>
                <a:rPr lang="en-US" sz="2100">
                  <a:solidFill>
                    <a:srgbClr val="4B52B8"/>
                  </a:solidFill>
                  <a:latin typeface="Raleway Bold"/>
                </a:rPr>
                <a:t>AJAX</a:t>
              </a:r>
            </a:p>
            <a:p>
              <a:pPr algn="l" marL="453390" indent="-226695" lvl="1">
                <a:lnSpc>
                  <a:spcPts val="3150"/>
                </a:lnSpc>
                <a:buFont typeface="Arial"/>
                <a:buChar char="•"/>
              </a:pPr>
              <a:r>
                <a:rPr lang="en-US" sz="2100">
                  <a:solidFill>
                    <a:srgbClr val="EEEFEA"/>
                  </a:solidFill>
                  <a:latin typeface="Raleway"/>
                </a:rPr>
                <a:t>Mise à Jour en Temps Réel</a:t>
              </a:r>
            </a:p>
            <a:p>
              <a:pPr algn="l" marL="453390" indent="-226695" lvl="1">
                <a:lnSpc>
                  <a:spcPts val="3150"/>
                </a:lnSpc>
                <a:buFont typeface="Arial"/>
                <a:buChar char="•"/>
              </a:pPr>
              <a:r>
                <a:rPr lang="en-US" sz="2100">
                  <a:solidFill>
                    <a:srgbClr val="EEEFEA"/>
                  </a:solidFill>
                  <a:latin typeface="Raleway"/>
                </a:rPr>
                <a:t>Affichage des Questions</a:t>
              </a:r>
            </a:p>
            <a:p>
              <a:pPr algn="l" marL="453390" indent="-226695" lvl="1">
                <a:lnSpc>
                  <a:spcPts val="3150"/>
                </a:lnSpc>
                <a:buFont typeface="Arial"/>
                <a:buChar char="•"/>
              </a:pPr>
              <a:r>
                <a:rPr lang="en-US" sz="2100">
                  <a:solidFill>
                    <a:srgbClr val="4B52B8"/>
                  </a:solidFill>
                  <a:latin typeface="Raleway Bold"/>
                </a:rPr>
                <a:t>Pagination</a:t>
              </a:r>
            </a:p>
          </p:txBody>
        </p:sp>
      </p:grpSp>
      <p:sp>
        <p:nvSpPr>
          <p:cNvPr name="Freeform 6" id="6"/>
          <p:cNvSpPr/>
          <p:nvPr/>
        </p:nvSpPr>
        <p:spPr>
          <a:xfrm flipH="false" flipV="false" rot="0">
            <a:off x="6812876" y="1879920"/>
            <a:ext cx="6516881" cy="6527160"/>
          </a:xfrm>
          <a:custGeom>
            <a:avLst/>
            <a:gdLst/>
            <a:ahLst/>
            <a:cxnLst/>
            <a:rect r="r" b="b" t="t" l="l"/>
            <a:pathLst>
              <a:path h="6527160" w="6516881">
                <a:moveTo>
                  <a:pt x="0" y="0"/>
                </a:moveTo>
                <a:lnTo>
                  <a:pt x="6516881" y="0"/>
                </a:lnTo>
                <a:lnTo>
                  <a:pt x="6516881" y="6527160"/>
                </a:lnTo>
                <a:lnTo>
                  <a:pt x="0" y="652716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85265"/>
        </a:solidFill>
      </p:bgPr>
    </p:bg>
    <p:spTree>
      <p:nvGrpSpPr>
        <p:cNvPr id="1" name=""/>
        <p:cNvGrpSpPr/>
        <p:nvPr/>
      </p:nvGrpSpPr>
      <p:grpSpPr>
        <a:xfrm>
          <a:off x="0" y="0"/>
          <a:ext cx="0" cy="0"/>
          <a:chOff x="0" y="0"/>
          <a:chExt cx="0" cy="0"/>
        </a:xfrm>
      </p:grpSpPr>
      <p:sp>
        <p:nvSpPr>
          <p:cNvPr name="AutoShape 2" id="2"/>
          <p:cNvSpPr/>
          <p:nvPr/>
        </p:nvSpPr>
        <p:spPr>
          <a:xfrm rot="0">
            <a:off x="6683138" y="8396067"/>
            <a:ext cx="5433815" cy="980637"/>
          </a:xfrm>
          <a:prstGeom prst="rect">
            <a:avLst/>
          </a:prstGeom>
          <a:solidFill>
            <a:srgbClr val="EEEFEA">
              <a:alpha val="80000"/>
            </a:srgbClr>
          </a:solidFill>
          <a:ln w="38100" cap="rnd">
            <a:solidFill>
              <a:srgbClr val="EEEFEA">
                <a:alpha val="80000"/>
              </a:srgbClr>
            </a:solidFill>
            <a:prstDash val="solid"/>
            <a:round/>
          </a:ln>
        </p:spPr>
      </p:sp>
      <p:sp>
        <p:nvSpPr>
          <p:cNvPr name="TextBox 3" id="3"/>
          <p:cNvSpPr txBox="true"/>
          <p:nvPr/>
        </p:nvSpPr>
        <p:spPr>
          <a:xfrm rot="0">
            <a:off x="7966742" y="8633973"/>
            <a:ext cx="2866609" cy="495300"/>
          </a:xfrm>
          <a:prstGeom prst="rect">
            <a:avLst/>
          </a:prstGeom>
        </p:spPr>
        <p:txBody>
          <a:bodyPr anchor="t" rtlCol="false" tIns="0" lIns="0" bIns="0" rIns="0">
            <a:spAutoFit/>
          </a:bodyPr>
          <a:lstStyle/>
          <a:p>
            <a:pPr algn="l">
              <a:lnSpc>
                <a:spcPts val="3840"/>
              </a:lnSpc>
            </a:pPr>
            <a:r>
              <a:rPr lang="en-US" sz="3200">
                <a:solidFill>
                  <a:srgbClr val="100427"/>
                </a:solidFill>
                <a:latin typeface="Raleway Bold"/>
              </a:rPr>
              <a:t>Filtrage Demo</a:t>
            </a:r>
          </a:p>
        </p:txBody>
      </p:sp>
      <p:sp>
        <p:nvSpPr>
          <p:cNvPr name="Freeform 4" id="4"/>
          <p:cNvSpPr/>
          <p:nvPr/>
        </p:nvSpPr>
        <p:spPr>
          <a:xfrm flipH="false" flipV="false" rot="0">
            <a:off x="6171046" y="8374293"/>
            <a:ext cx="1024184" cy="1024184"/>
          </a:xfrm>
          <a:custGeom>
            <a:avLst/>
            <a:gdLst/>
            <a:ahLst/>
            <a:cxnLst/>
            <a:rect r="r" b="b" t="t" l="l"/>
            <a:pathLst>
              <a:path h="1024184" w="1024184">
                <a:moveTo>
                  <a:pt x="0" y="0"/>
                </a:moveTo>
                <a:lnTo>
                  <a:pt x="1024184" y="0"/>
                </a:lnTo>
                <a:lnTo>
                  <a:pt x="1024184" y="1024184"/>
                </a:lnTo>
                <a:lnTo>
                  <a:pt x="0" y="102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22" t="0" r="322" b="0"/>
          <a:stretch>
            <a:fillRect/>
          </a:stretch>
        </p:blipFill>
        <p:spPr>
          <a:xfrm flipH="false" flipV="false" rot="0">
            <a:off x="1028700" y="440370"/>
            <a:ext cx="16230600" cy="7466076"/>
          </a:xfrm>
          <a:prstGeom prst="rect">
            <a:avLst/>
          </a:prstGeom>
          <a:ln w="38100" cap="sq">
            <a:solidFill>
              <a:srgbClr val="100427"/>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2101215"/>
            <a:chOff x="0" y="0"/>
            <a:chExt cx="17532591" cy="28016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INTÉGRATION DE</a:t>
              </a:r>
              <a:r>
                <a:rPr lang="en-US" sz="3200" spc="320">
                  <a:solidFill>
                    <a:srgbClr val="EEEFEA"/>
                  </a:solidFill>
                  <a:latin typeface="Raleway Bold"/>
                </a:rPr>
                <a:t> </a:t>
              </a:r>
              <a:r>
                <a:rPr lang="en-US" sz="3200" spc="320">
                  <a:solidFill>
                    <a:srgbClr val="4B52B8"/>
                  </a:solidFill>
                  <a:latin typeface="Raleway Bold"/>
                </a:rPr>
                <a:t>HIGHLIGHT.JS</a:t>
              </a:r>
            </a:p>
          </p:txBody>
        </p:sp>
        <p:sp>
          <p:nvSpPr>
            <p:cNvPr name="TextBox 5" id="5"/>
            <p:cNvSpPr txBox="true"/>
            <p:nvPr/>
          </p:nvSpPr>
          <p:spPr>
            <a:xfrm rot="0">
              <a:off x="0" y="1231900"/>
              <a:ext cx="13208533" cy="15697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intégré la bibliothèque "highlight.js", une étape cruciale pour améliorer la présentation de notre contenu, en particulier lorsque nous affichons des extraits de code</a:t>
              </a:r>
            </a:p>
          </p:txBody>
        </p:sp>
      </p:grpSp>
      <p:sp>
        <p:nvSpPr>
          <p:cNvPr name="Freeform 6" id="6"/>
          <p:cNvSpPr/>
          <p:nvPr/>
        </p:nvSpPr>
        <p:spPr>
          <a:xfrm flipH="false" flipV="false" rot="0">
            <a:off x="2475643" y="3689612"/>
            <a:ext cx="12283097" cy="5408780"/>
          </a:xfrm>
          <a:custGeom>
            <a:avLst/>
            <a:gdLst/>
            <a:ahLst/>
            <a:cxnLst/>
            <a:rect r="r" b="b" t="t" l="l"/>
            <a:pathLst>
              <a:path h="5408780" w="12283097">
                <a:moveTo>
                  <a:pt x="0" y="0"/>
                </a:moveTo>
                <a:lnTo>
                  <a:pt x="12283097" y="0"/>
                </a:lnTo>
                <a:lnTo>
                  <a:pt x="12283097" y="5408780"/>
                </a:lnTo>
                <a:lnTo>
                  <a:pt x="0" y="540878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829" t="0" r="-7829" b="0"/>
            </a:stretch>
          </a:blipFill>
        </p:spPr>
      </p:sp>
      <p:sp>
        <p:nvSpPr>
          <p:cNvPr name="AutoShape 3" id="3"/>
          <p:cNvSpPr/>
          <p:nvPr/>
        </p:nvSpPr>
        <p:spPr>
          <a:xfrm rot="0">
            <a:off x="1028700" y="1028700"/>
            <a:ext cx="2857500" cy="8229600"/>
          </a:xfrm>
          <a:prstGeom prst="rect">
            <a:avLst/>
          </a:prstGeom>
          <a:solidFill>
            <a:srgbClr val="EEEFEA">
              <a:alpha val="84706"/>
            </a:srgbClr>
          </a:solidFill>
        </p:spPr>
      </p:sp>
      <p:sp>
        <p:nvSpPr>
          <p:cNvPr name="TextBox 4" id="4"/>
          <p:cNvSpPr txBox="true"/>
          <p:nvPr/>
        </p:nvSpPr>
        <p:spPr>
          <a:xfrm rot="-5400000">
            <a:off x="-1066998" y="4781550"/>
            <a:ext cx="7048896" cy="723900"/>
          </a:xfrm>
          <a:prstGeom prst="rect">
            <a:avLst/>
          </a:prstGeom>
        </p:spPr>
        <p:txBody>
          <a:bodyPr anchor="t" rtlCol="false" tIns="0" lIns="0" bIns="0" rIns="0">
            <a:spAutoFit/>
          </a:bodyPr>
          <a:lstStyle/>
          <a:p>
            <a:pPr algn="ctr">
              <a:lnSpc>
                <a:spcPts val="5759"/>
              </a:lnSpc>
            </a:pPr>
            <a:r>
              <a:rPr lang="en-US" sz="4800" spc="240">
                <a:solidFill>
                  <a:srgbClr val="100431"/>
                </a:solidFill>
                <a:latin typeface="Raleway Bold"/>
              </a:rPr>
              <a:t>SOMMAIRE</a:t>
            </a:r>
          </a:p>
        </p:txBody>
      </p:sp>
      <p:grpSp>
        <p:nvGrpSpPr>
          <p:cNvPr name="Group 5" id="5"/>
          <p:cNvGrpSpPr/>
          <p:nvPr/>
        </p:nvGrpSpPr>
        <p:grpSpPr>
          <a:xfrm rot="0">
            <a:off x="5565384" y="1642747"/>
            <a:ext cx="10181861" cy="7001507"/>
            <a:chOff x="0" y="0"/>
            <a:chExt cx="13575815" cy="9335343"/>
          </a:xfrm>
        </p:grpSpPr>
        <p:sp>
          <p:nvSpPr>
            <p:cNvPr name="TextBox 6" id="6"/>
            <p:cNvSpPr txBox="true"/>
            <p:nvPr/>
          </p:nvSpPr>
          <p:spPr>
            <a:xfrm rot="0">
              <a:off x="0" y="1009857"/>
              <a:ext cx="13575815" cy="8325485"/>
            </a:xfrm>
            <a:prstGeom prst="rect">
              <a:avLst/>
            </a:prstGeom>
          </p:spPr>
          <p:txBody>
            <a:bodyPr anchor="t" rtlCol="false" tIns="0" lIns="0" bIns="0" rIns="0">
              <a:spAutoFit/>
            </a:bodyPr>
            <a:lstStyle/>
            <a:p>
              <a:pPr algn="l">
                <a:lnSpc>
                  <a:spcPts val="4199"/>
                </a:lnSpc>
              </a:pPr>
              <a:r>
                <a:rPr lang="en-US" sz="2799">
                  <a:solidFill>
                    <a:srgbClr val="EEEFEA"/>
                  </a:solidFill>
                  <a:latin typeface="Raleway"/>
                </a:rPr>
                <a:t>Description du Projet</a:t>
              </a:r>
            </a:p>
            <a:p>
              <a:pPr algn="l">
                <a:lnSpc>
                  <a:spcPts val="4199"/>
                </a:lnSpc>
              </a:pPr>
              <a:r>
                <a:rPr lang="en-US" sz="2799">
                  <a:solidFill>
                    <a:srgbClr val="EEEFEA"/>
                  </a:solidFill>
                  <a:latin typeface="Raleway"/>
                </a:rPr>
                <a:t>Objectifs du Projet</a:t>
              </a:r>
            </a:p>
            <a:p>
              <a:pPr algn="l">
                <a:lnSpc>
                  <a:spcPts val="4199"/>
                </a:lnSpc>
              </a:pPr>
              <a:r>
                <a:rPr lang="en-US" sz="2799">
                  <a:solidFill>
                    <a:srgbClr val="EEEFEA"/>
                  </a:solidFill>
                  <a:latin typeface="Raleway Bold"/>
                </a:rPr>
                <a:t>Partie Front-end </a:t>
              </a:r>
            </a:p>
            <a:p>
              <a:pPr algn="l" marL="604519" indent="-302260" lvl="1">
                <a:lnSpc>
                  <a:spcPts val="4199"/>
                </a:lnSpc>
                <a:buFont typeface="Arial"/>
                <a:buChar char="•"/>
              </a:pPr>
              <a:r>
                <a:rPr lang="en-US" sz="2799">
                  <a:solidFill>
                    <a:srgbClr val="EEEFEA"/>
                  </a:solidFill>
                  <a:latin typeface="Raleway"/>
                </a:rPr>
                <a:t>Maquetter une application</a:t>
              </a:r>
            </a:p>
            <a:p>
              <a:pPr algn="l" marL="604519" indent="-302260" lvl="1">
                <a:lnSpc>
                  <a:spcPts val="4199"/>
                </a:lnSpc>
                <a:buFont typeface="Arial"/>
                <a:buChar char="•"/>
              </a:pPr>
              <a:r>
                <a:rPr lang="en-US" sz="2799">
                  <a:solidFill>
                    <a:srgbClr val="EEEFEA"/>
                  </a:solidFill>
                  <a:latin typeface="Raleway"/>
                </a:rPr>
                <a:t>Réaliser des interfaces utilisateur statiques web</a:t>
              </a:r>
            </a:p>
            <a:p>
              <a:pPr algn="l" marL="604519" indent="-302260" lvl="1">
                <a:lnSpc>
                  <a:spcPts val="4199"/>
                </a:lnSpc>
                <a:buFont typeface="Arial"/>
                <a:buChar char="•"/>
              </a:pPr>
              <a:r>
                <a:rPr lang="en-US" sz="2799">
                  <a:solidFill>
                    <a:srgbClr val="EEEFEA"/>
                  </a:solidFill>
                  <a:latin typeface="Raleway"/>
                </a:rPr>
                <a:t>Développer une interface utilisateur web dynamique</a:t>
              </a:r>
            </a:p>
            <a:p>
              <a:pPr algn="l">
                <a:lnSpc>
                  <a:spcPts val="4199"/>
                </a:lnSpc>
              </a:pPr>
              <a:r>
                <a:rPr lang="en-US" sz="2799">
                  <a:solidFill>
                    <a:srgbClr val="EEEFEA"/>
                  </a:solidFill>
                  <a:latin typeface="Raleway Bold"/>
                </a:rPr>
                <a:t>Partie Back-end </a:t>
              </a:r>
            </a:p>
            <a:p>
              <a:pPr algn="l" marL="604519" indent="-302260" lvl="1">
                <a:lnSpc>
                  <a:spcPts val="4199"/>
                </a:lnSpc>
                <a:buFont typeface="Arial"/>
                <a:buChar char="•"/>
              </a:pPr>
              <a:r>
                <a:rPr lang="en-US" sz="2799">
                  <a:solidFill>
                    <a:srgbClr val="EEEFEA"/>
                  </a:solidFill>
                  <a:latin typeface="Raleway"/>
                </a:rPr>
                <a:t>Créer une base de données</a:t>
              </a:r>
            </a:p>
            <a:p>
              <a:pPr algn="l" marL="604519" indent="-302260" lvl="1">
                <a:lnSpc>
                  <a:spcPts val="4199"/>
                </a:lnSpc>
                <a:buFont typeface="Arial"/>
                <a:buChar char="•"/>
              </a:pPr>
              <a:r>
                <a:rPr lang="en-US" sz="2799">
                  <a:solidFill>
                    <a:srgbClr val="EEEFEA"/>
                  </a:solidFill>
                  <a:latin typeface="Raleway"/>
                </a:rPr>
                <a:t>Développer des composants métier coté serveur</a:t>
              </a:r>
            </a:p>
            <a:p>
              <a:pPr algn="l" marL="604519" indent="-302260" lvl="1">
                <a:lnSpc>
                  <a:spcPts val="4199"/>
                </a:lnSpc>
                <a:buFont typeface="Arial"/>
                <a:buChar char="•"/>
              </a:pPr>
              <a:r>
                <a:rPr lang="en-US" sz="2799">
                  <a:solidFill>
                    <a:srgbClr val="EEEFEA"/>
                  </a:solidFill>
                  <a:latin typeface="Raleway"/>
                </a:rPr>
                <a:t>Documenter le déploiement d’une application dynamique web ou web mobile</a:t>
              </a:r>
            </a:p>
            <a:p>
              <a:pPr algn="l">
                <a:lnSpc>
                  <a:spcPts val="4199"/>
                </a:lnSpc>
              </a:pPr>
              <a:r>
                <a:rPr lang="en-US" sz="2799">
                  <a:solidFill>
                    <a:srgbClr val="EEEFEA"/>
                  </a:solidFill>
                  <a:latin typeface="Raleway Bold"/>
                </a:rPr>
                <a:t>Sécurité</a:t>
              </a:r>
            </a:p>
          </p:txBody>
        </p:sp>
        <p:sp>
          <p:nvSpPr>
            <p:cNvPr name="AutoShape 7" id="7"/>
            <p:cNvSpPr/>
            <p:nvPr/>
          </p:nvSpPr>
          <p:spPr>
            <a:xfrm rot="0">
              <a:off x="0" y="0"/>
              <a:ext cx="1894208" cy="157851"/>
            </a:xfrm>
            <a:prstGeom prst="rect">
              <a:avLst/>
            </a:prstGeom>
            <a:solidFill>
              <a:srgbClr val="4B52B8"/>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4901565"/>
            <a:chOff x="0" y="0"/>
            <a:chExt cx="17532591" cy="65354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INTÉGRATION DE</a:t>
              </a:r>
              <a:r>
                <a:rPr lang="en-US" sz="3200" spc="320">
                  <a:solidFill>
                    <a:srgbClr val="EEEFEA"/>
                  </a:solidFill>
                  <a:latin typeface="Raleway Bold"/>
                </a:rPr>
                <a:t> </a:t>
              </a:r>
              <a:r>
                <a:rPr lang="en-US" sz="3200" spc="320">
                  <a:solidFill>
                    <a:srgbClr val="4B52B8"/>
                  </a:solidFill>
                  <a:latin typeface="Raleway Bold"/>
                </a:rPr>
                <a:t>HIGHLIGHT.JS</a:t>
              </a:r>
            </a:p>
          </p:txBody>
        </p:sp>
        <p:sp>
          <p:nvSpPr>
            <p:cNvPr name="TextBox 5" id="5"/>
            <p:cNvSpPr txBox="true"/>
            <p:nvPr/>
          </p:nvSpPr>
          <p:spPr>
            <a:xfrm rot="0">
              <a:off x="0" y="1231900"/>
              <a:ext cx="13208533" cy="53035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Bold"/>
                </a:rPr>
                <a:t>Importation de la Bibliothèque: </a:t>
              </a:r>
              <a:r>
                <a:rPr lang="en-US" sz="2100">
                  <a:solidFill>
                    <a:srgbClr val="EEEFEA"/>
                  </a:solidFill>
                  <a:latin typeface="Raleway"/>
                </a:rPr>
                <a:t>J'ai commencé par importer la bibliothèque "highlight.js" dans notre projet en incluant le lien vers le fichier CSS de "highlight.js". Ce fichier contient les styles nécessaires pour la coloration syntaxique du code.</a:t>
              </a:r>
            </a:p>
            <a:p>
              <a:pPr algn="l" marL="453390" indent="-226695" lvl="1">
                <a:lnSpc>
                  <a:spcPts val="3150"/>
                </a:lnSpc>
                <a:buFont typeface="Arial"/>
                <a:buChar char="•"/>
              </a:pPr>
              <a:r>
                <a:rPr lang="en-US" sz="2100">
                  <a:solidFill>
                    <a:srgbClr val="EEEFEA"/>
                  </a:solidFill>
                  <a:latin typeface="Raleway Bold"/>
                </a:rPr>
                <a:t>Activation de la Coloration Syntaxique:</a:t>
              </a:r>
              <a:r>
                <a:rPr lang="en-US" sz="2100">
                  <a:solidFill>
                    <a:srgbClr val="EEEFEA"/>
                  </a:solidFill>
                  <a:latin typeface="Raleway"/>
                </a:rPr>
                <a:t> J'ai ajouté un script JavaScript pour activer la coloration syntaxique. Voici un exemple de code JavaScript que j'ai utilisé pour cela</a:t>
              </a:r>
            </a:p>
            <a:p>
              <a:pPr algn="l" marL="453390" indent="-226695" lvl="1">
                <a:lnSpc>
                  <a:spcPts val="3150"/>
                </a:lnSpc>
                <a:buFont typeface="Arial"/>
                <a:buChar char="•"/>
              </a:pPr>
              <a:r>
                <a:rPr lang="en-US" sz="2100">
                  <a:solidFill>
                    <a:srgbClr val="EEEFEA"/>
                  </a:solidFill>
                  <a:latin typeface="Raleway Bold"/>
                </a:rPr>
                <a:t>Utilisation dans nos Questions et Réponses:</a:t>
              </a:r>
              <a:r>
                <a:rPr lang="en-US" sz="2100">
                  <a:solidFill>
                    <a:srgbClr val="EEEFEA"/>
                  </a:solidFill>
                  <a:latin typeface="Raleway"/>
                </a:rPr>
                <a:t> Lorsque nous affichons des questions ou des réponses contenant du code, j'ai veillé à ce que le contenu soit encapsulé dans des balises &lt;pre&gt; et &lt;code&gt;</a:t>
              </a:r>
            </a:p>
          </p:txBody>
        </p:sp>
      </p:grpSp>
      <p:sp>
        <p:nvSpPr>
          <p:cNvPr name="Freeform 6" id="6"/>
          <p:cNvSpPr/>
          <p:nvPr/>
        </p:nvSpPr>
        <p:spPr>
          <a:xfrm flipH="false" flipV="false" rot="0">
            <a:off x="2277398" y="6578388"/>
            <a:ext cx="12679586" cy="336626"/>
          </a:xfrm>
          <a:custGeom>
            <a:avLst/>
            <a:gdLst/>
            <a:ahLst/>
            <a:cxnLst/>
            <a:rect r="r" b="b" t="t" l="l"/>
            <a:pathLst>
              <a:path h="336626" w="12679586">
                <a:moveTo>
                  <a:pt x="0" y="0"/>
                </a:moveTo>
                <a:lnTo>
                  <a:pt x="12679586" y="0"/>
                </a:lnTo>
                <a:lnTo>
                  <a:pt x="12679586" y="336627"/>
                </a:lnTo>
                <a:lnTo>
                  <a:pt x="0" y="336627"/>
                </a:lnTo>
                <a:lnTo>
                  <a:pt x="0" y="0"/>
                </a:lnTo>
                <a:close/>
              </a:path>
            </a:pathLst>
          </a:custGeom>
          <a:blipFill>
            <a:blip r:embed="rId2"/>
            <a:stretch>
              <a:fillRect l="0" t="0" r="0" b="0"/>
            </a:stretch>
          </a:blipFill>
        </p:spPr>
      </p:sp>
      <p:sp>
        <p:nvSpPr>
          <p:cNvPr name="Freeform 7" id="7"/>
          <p:cNvSpPr/>
          <p:nvPr/>
        </p:nvSpPr>
        <p:spPr>
          <a:xfrm flipH="false" flipV="false" rot="0">
            <a:off x="2283065" y="7095990"/>
            <a:ext cx="12673920" cy="955462"/>
          </a:xfrm>
          <a:custGeom>
            <a:avLst/>
            <a:gdLst/>
            <a:ahLst/>
            <a:cxnLst/>
            <a:rect r="r" b="b" t="t" l="l"/>
            <a:pathLst>
              <a:path h="955462" w="12673920">
                <a:moveTo>
                  <a:pt x="0" y="0"/>
                </a:moveTo>
                <a:lnTo>
                  <a:pt x="12673919" y="0"/>
                </a:lnTo>
                <a:lnTo>
                  <a:pt x="12673919" y="955461"/>
                </a:lnTo>
                <a:lnTo>
                  <a:pt x="0" y="955461"/>
                </a:lnTo>
                <a:lnTo>
                  <a:pt x="0" y="0"/>
                </a:lnTo>
                <a:close/>
              </a:path>
            </a:pathLst>
          </a:custGeom>
          <a:blipFill>
            <a:blip r:embed="rId3"/>
            <a:stretch>
              <a:fillRect l="0" t="0" r="0" b="0"/>
            </a:stretch>
          </a:blipFill>
        </p:spPr>
      </p:sp>
      <p:sp>
        <p:nvSpPr>
          <p:cNvPr name="Freeform 8" id="8"/>
          <p:cNvSpPr/>
          <p:nvPr/>
        </p:nvSpPr>
        <p:spPr>
          <a:xfrm flipH="false" flipV="false" rot="0">
            <a:off x="2336794" y="8229635"/>
            <a:ext cx="12620190" cy="1028665"/>
          </a:xfrm>
          <a:custGeom>
            <a:avLst/>
            <a:gdLst/>
            <a:ahLst/>
            <a:cxnLst/>
            <a:rect r="r" b="b" t="t" l="l"/>
            <a:pathLst>
              <a:path h="1028665" w="12620190">
                <a:moveTo>
                  <a:pt x="0" y="0"/>
                </a:moveTo>
                <a:lnTo>
                  <a:pt x="12620190" y="0"/>
                </a:lnTo>
                <a:lnTo>
                  <a:pt x="12620190" y="1028665"/>
                </a:lnTo>
                <a:lnTo>
                  <a:pt x="0" y="1028665"/>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624" b="0"/>
            </a:stretch>
          </a:blipFill>
        </p:spPr>
      </p:sp>
      <p:grpSp>
        <p:nvGrpSpPr>
          <p:cNvPr name="Group 3" id="3"/>
          <p:cNvGrpSpPr/>
          <p:nvPr/>
        </p:nvGrpSpPr>
        <p:grpSpPr>
          <a:xfrm rot="0">
            <a:off x="0" y="4158555"/>
            <a:ext cx="10695760" cy="1969889"/>
            <a:chOff x="0" y="0"/>
            <a:chExt cx="14261013" cy="2626519"/>
          </a:xfrm>
        </p:grpSpPr>
        <p:sp>
          <p:nvSpPr>
            <p:cNvPr name="AutoShape 4" id="4"/>
            <p:cNvSpPr/>
            <p:nvPr/>
          </p:nvSpPr>
          <p:spPr>
            <a:xfrm rot="0">
              <a:off x="0" y="0"/>
              <a:ext cx="14261013" cy="2626519"/>
            </a:xfrm>
            <a:prstGeom prst="rect">
              <a:avLst/>
            </a:prstGeom>
            <a:solidFill>
              <a:srgbClr val="EEEFEA">
                <a:alpha val="80000"/>
              </a:srgbClr>
            </a:solidFill>
          </p:spPr>
        </p:sp>
        <p:sp>
          <p:nvSpPr>
            <p:cNvPr name="TextBox 5" id="5"/>
            <p:cNvSpPr txBox="true"/>
            <p:nvPr/>
          </p:nvSpPr>
          <p:spPr>
            <a:xfrm rot="0">
              <a:off x="3544834" y="770334"/>
              <a:ext cx="9398528" cy="1076325"/>
            </a:xfrm>
            <a:prstGeom prst="rect">
              <a:avLst/>
            </a:prstGeom>
          </p:spPr>
          <p:txBody>
            <a:bodyPr anchor="t" rtlCol="false" tIns="0" lIns="0" bIns="0" rIns="0">
              <a:spAutoFit/>
            </a:bodyPr>
            <a:lstStyle/>
            <a:p>
              <a:pPr algn="l">
                <a:lnSpc>
                  <a:spcPts val="6359"/>
                </a:lnSpc>
              </a:pPr>
              <a:r>
                <a:rPr lang="en-US" sz="5299" spc="264">
                  <a:solidFill>
                    <a:srgbClr val="100427"/>
                  </a:solidFill>
                  <a:latin typeface="Raleway Bold"/>
                </a:rPr>
                <a:t>PARTIE BACK-END</a:t>
              </a:r>
              <a:r>
                <a:rPr lang="en-US" sz="5299" spc="264">
                  <a:solidFill>
                    <a:srgbClr val="100427"/>
                  </a:solidFill>
                  <a:latin typeface="Raleway Bold"/>
                </a:rPr>
                <a:t> </a:t>
              </a:r>
            </a:p>
          </p:txBody>
        </p:sp>
      </p:grpSp>
    </p:spTree>
  </p:cSld>
  <p:clrMapOvr>
    <a:masterClrMapping/>
  </p:clrMapOvr>
</p:sld>
</file>

<file path=ppt/slides/slide22.xml><?xml version="1.0" encoding="utf-8"?>
<p:sld xmlns:p="http://schemas.openxmlformats.org/presentationml/2006/main" xmlns:a="http://schemas.openxmlformats.org/drawingml/2006/main">
  <p:cSld>
    <p:bg>
      <p:bgPr>
        <a:solidFill>
          <a:srgbClr val="100427"/>
        </a:solidFill>
      </p:bgPr>
    </p:bg>
    <p:spTree>
      <p:nvGrpSpPr>
        <p:cNvPr id="1" name=""/>
        <p:cNvGrpSpPr/>
        <p:nvPr/>
      </p:nvGrpSpPr>
      <p:grpSpPr>
        <a:xfrm>
          <a:off x="0" y="0"/>
          <a:ext cx="0" cy="0"/>
          <a:chOff x="0" y="0"/>
          <a:chExt cx="0" cy="0"/>
        </a:xfrm>
      </p:grpSpPr>
      <p:sp>
        <p:nvSpPr>
          <p:cNvPr name="AutoShape 2" id="2"/>
          <p:cNvSpPr/>
          <p:nvPr/>
        </p:nvSpPr>
        <p:spPr>
          <a:xfrm rot="0">
            <a:off x="2301051" y="2024269"/>
            <a:ext cx="1143000" cy="95250"/>
          </a:xfrm>
          <a:prstGeom prst="rect">
            <a:avLst/>
          </a:prstGeom>
          <a:solidFill>
            <a:srgbClr val="4B52B8"/>
          </a:solidFill>
        </p:spPr>
      </p:sp>
      <p:sp>
        <p:nvSpPr>
          <p:cNvPr name="TextBox 3" id="3"/>
          <p:cNvSpPr txBox="true"/>
          <p:nvPr/>
        </p:nvSpPr>
        <p:spPr>
          <a:xfrm rot="0">
            <a:off x="2301051" y="1330218"/>
            <a:ext cx="9906400" cy="495300"/>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INTRODUCTION</a:t>
            </a:r>
          </a:p>
        </p:txBody>
      </p:sp>
      <p:sp>
        <p:nvSpPr>
          <p:cNvPr name="TextBox 4" id="4"/>
          <p:cNvSpPr txBox="true"/>
          <p:nvPr/>
        </p:nvSpPr>
        <p:spPr>
          <a:xfrm rot="0">
            <a:off x="2301051" y="2233819"/>
            <a:ext cx="10276311" cy="4693920"/>
          </a:xfrm>
          <a:prstGeom prst="rect">
            <a:avLst/>
          </a:prstGeom>
        </p:spPr>
        <p:txBody>
          <a:bodyPr anchor="t" rtlCol="false" tIns="0" lIns="0" bIns="0" rIns="0">
            <a:spAutoFit/>
          </a:bodyPr>
          <a:lstStyle/>
          <a:p>
            <a:pPr algn="l">
              <a:lnSpc>
                <a:spcPts val="4199"/>
              </a:lnSpc>
            </a:pPr>
            <a:r>
              <a:rPr lang="en-US" sz="2799">
                <a:solidFill>
                  <a:srgbClr val="EEEFEA"/>
                </a:solidFill>
                <a:latin typeface="Raleway"/>
              </a:rPr>
              <a:t>J'ai utilisé </a:t>
            </a:r>
            <a:r>
              <a:rPr lang="en-US" sz="2799">
                <a:solidFill>
                  <a:srgbClr val="4B52B8"/>
                </a:solidFill>
                <a:latin typeface="Raleway Bold"/>
              </a:rPr>
              <a:t>PHPMyAdmin </a:t>
            </a:r>
            <a:r>
              <a:rPr lang="en-US" sz="2799">
                <a:solidFill>
                  <a:srgbClr val="EEEFEA"/>
                </a:solidFill>
                <a:latin typeface="Raleway"/>
              </a:rPr>
              <a:t>pour concevoir la structure de la base de données en suivant le modèle conceptuel de données (</a:t>
            </a:r>
            <a:r>
              <a:rPr lang="en-US" sz="2799">
                <a:solidFill>
                  <a:srgbClr val="4B52B8"/>
                </a:solidFill>
                <a:latin typeface="Raleway Bold"/>
              </a:rPr>
              <a:t>MCD</a:t>
            </a:r>
            <a:r>
              <a:rPr lang="en-US" sz="2799">
                <a:solidFill>
                  <a:srgbClr val="EEEFEA"/>
                </a:solidFill>
                <a:latin typeface="Raleway"/>
              </a:rPr>
              <a:t>). J'ai également utilisé </a:t>
            </a:r>
            <a:r>
              <a:rPr lang="en-US" sz="2799">
                <a:solidFill>
                  <a:srgbClr val="4B52B8"/>
                </a:solidFill>
                <a:latin typeface="Raleway Bold"/>
              </a:rPr>
              <a:t>l'EntityManagerInterface </a:t>
            </a:r>
            <a:r>
              <a:rPr lang="en-US" sz="2799">
                <a:solidFill>
                  <a:srgbClr val="EEEFEA"/>
                </a:solidFill>
                <a:latin typeface="Raleway"/>
              </a:rPr>
              <a:t>pour mettre en place et gérer les interactions avec la base de données. J'ai développé des composants d'accès aux données </a:t>
            </a:r>
            <a:r>
              <a:rPr lang="en-US" sz="2799">
                <a:solidFill>
                  <a:srgbClr val="4B52B8"/>
                </a:solidFill>
                <a:latin typeface="Raleway Bold"/>
              </a:rPr>
              <a:t>SQL </a:t>
            </a:r>
            <a:r>
              <a:rPr lang="en-US" sz="2799">
                <a:solidFill>
                  <a:srgbClr val="EEEFEA"/>
                </a:solidFill>
                <a:latin typeface="Raleway"/>
              </a:rPr>
              <a:t>et des composants métier côté serveur en utilisant </a:t>
            </a:r>
            <a:r>
              <a:rPr lang="en-US" sz="2799">
                <a:solidFill>
                  <a:srgbClr val="4B52B8"/>
                </a:solidFill>
                <a:latin typeface="Raleway Bold"/>
              </a:rPr>
              <a:t>Query Builder</a:t>
            </a:r>
            <a:r>
              <a:rPr lang="en-US" sz="2799">
                <a:solidFill>
                  <a:srgbClr val="EEEFEA"/>
                </a:solidFill>
                <a:latin typeface="Raleway"/>
              </a:rPr>
              <a:t>,</a:t>
            </a:r>
            <a:r>
              <a:rPr lang="en-US" sz="2799">
                <a:solidFill>
                  <a:srgbClr val="4B52B8"/>
                </a:solidFill>
                <a:latin typeface="Raleway Bold"/>
              </a:rPr>
              <a:t> l'ORM Doctrine</a:t>
            </a:r>
            <a:r>
              <a:rPr lang="en-US" sz="2799">
                <a:solidFill>
                  <a:srgbClr val="EEEFEA"/>
                </a:solidFill>
                <a:latin typeface="Raleway"/>
              </a:rPr>
              <a:t>, et </a:t>
            </a:r>
            <a:r>
              <a:rPr lang="en-US" sz="2799">
                <a:solidFill>
                  <a:srgbClr val="4B52B8"/>
                </a:solidFill>
                <a:latin typeface="Raleway Bold"/>
              </a:rPr>
              <a:t>EasyAdmin </a:t>
            </a:r>
            <a:r>
              <a:rPr lang="en-US" sz="2799">
                <a:solidFill>
                  <a:srgbClr val="EEEFEA"/>
                </a:solidFill>
                <a:latin typeface="Raleway"/>
              </a:rPr>
              <a:t>pour créer une interface d'administration conviviale.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1701165"/>
            <a:chOff x="0" y="0"/>
            <a:chExt cx="17532591" cy="22682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4B52B8"/>
                  </a:solidFill>
                  <a:latin typeface="Raleway Bold"/>
                </a:rPr>
                <a:t>MCD </a:t>
              </a:r>
              <a:r>
                <a:rPr lang="en-US" sz="3200" spc="320">
                  <a:solidFill>
                    <a:srgbClr val="EEEFEA"/>
                  </a:solidFill>
                  <a:latin typeface="Raleway"/>
                </a:rPr>
                <a:t>(MODÈLE CONCEPTUEL DES DONNÉES)</a:t>
              </a:r>
            </a:p>
          </p:txBody>
        </p:sp>
        <p:sp>
          <p:nvSpPr>
            <p:cNvPr name="TextBox 5" id="5"/>
            <p:cNvSpPr txBox="true"/>
            <p:nvPr/>
          </p:nvSpPr>
          <p:spPr>
            <a:xfrm rot="0">
              <a:off x="0" y="1231900"/>
              <a:ext cx="13208533" cy="10363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utilisé </a:t>
              </a:r>
              <a:r>
                <a:rPr lang="en-US" sz="2100">
                  <a:solidFill>
                    <a:srgbClr val="4B52B8"/>
                  </a:solidFill>
                  <a:latin typeface="Raleway Bold"/>
                </a:rPr>
                <a:t>PHPMyAdmin Designer</a:t>
              </a:r>
              <a:r>
                <a:rPr lang="en-US" sz="2100">
                  <a:solidFill>
                    <a:srgbClr val="EEEFEA"/>
                  </a:solidFill>
                  <a:latin typeface="Raleway Bold"/>
                </a:rPr>
                <a:t> </a:t>
              </a:r>
              <a:r>
                <a:rPr lang="en-US" sz="2100">
                  <a:solidFill>
                    <a:srgbClr val="EEEFEA"/>
                  </a:solidFill>
                  <a:latin typeface="Raleway"/>
                </a:rPr>
                <a:t>pour concevoir la structure de la base de données en suivant le modèle conceptuel de données (MCD)</a:t>
              </a:r>
            </a:p>
          </p:txBody>
        </p:sp>
      </p:grpSp>
      <p:sp>
        <p:nvSpPr>
          <p:cNvPr name="Freeform 6" id="6"/>
          <p:cNvSpPr/>
          <p:nvPr/>
        </p:nvSpPr>
        <p:spPr>
          <a:xfrm flipH="false" flipV="false" rot="0">
            <a:off x="3790773" y="2956915"/>
            <a:ext cx="9652837" cy="6301385"/>
          </a:xfrm>
          <a:custGeom>
            <a:avLst/>
            <a:gdLst/>
            <a:ahLst/>
            <a:cxnLst/>
            <a:rect r="r" b="b" t="t" l="l"/>
            <a:pathLst>
              <a:path h="6301385" w="9652837">
                <a:moveTo>
                  <a:pt x="0" y="0"/>
                </a:moveTo>
                <a:lnTo>
                  <a:pt x="9652837" y="0"/>
                </a:lnTo>
                <a:lnTo>
                  <a:pt x="9652837" y="6301385"/>
                </a:lnTo>
                <a:lnTo>
                  <a:pt x="0" y="6301385"/>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1301115"/>
            <a:chOff x="0" y="0"/>
            <a:chExt cx="17532591" cy="17348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4B52B8"/>
                  </a:solidFill>
                  <a:latin typeface="Raleway Bold"/>
                </a:rPr>
                <a:t>MCD </a:t>
              </a:r>
              <a:r>
                <a:rPr lang="en-US" sz="3200" spc="320">
                  <a:solidFill>
                    <a:srgbClr val="EEEFEA"/>
                  </a:solidFill>
                  <a:latin typeface="Raleway"/>
                </a:rPr>
                <a:t>(MODÈLE CONCEPTUEL DES DONNÉES)</a:t>
              </a:r>
            </a:p>
          </p:txBody>
        </p:sp>
        <p:sp>
          <p:nvSpPr>
            <p:cNvPr name="TextBox 5" id="5"/>
            <p:cNvSpPr txBox="true"/>
            <p:nvPr/>
          </p:nvSpPr>
          <p:spPr>
            <a:xfrm rot="0">
              <a:off x="0" y="1231900"/>
              <a:ext cx="13208533" cy="502920"/>
            </a:xfrm>
            <a:prstGeom prst="rect">
              <a:avLst/>
            </a:prstGeom>
          </p:spPr>
          <p:txBody>
            <a:bodyPr anchor="t" rtlCol="false" tIns="0" lIns="0" bIns="0" rIns="0">
              <a:spAutoFit/>
            </a:bodyPr>
            <a:lstStyle/>
            <a:p>
              <a:pPr algn="l">
                <a:lnSpc>
                  <a:spcPts val="3150"/>
                </a:lnSpc>
              </a:pPr>
            </a:p>
          </p:txBody>
        </p:sp>
      </p:grpSp>
      <p:sp>
        <p:nvSpPr>
          <p:cNvPr name="Freeform 6" id="6"/>
          <p:cNvSpPr/>
          <p:nvPr/>
        </p:nvSpPr>
        <p:spPr>
          <a:xfrm flipH="false" flipV="false" rot="0">
            <a:off x="3076976" y="2329815"/>
            <a:ext cx="11080430" cy="6928485"/>
          </a:xfrm>
          <a:custGeom>
            <a:avLst/>
            <a:gdLst/>
            <a:ahLst/>
            <a:cxnLst/>
            <a:rect r="r" b="b" t="t" l="l"/>
            <a:pathLst>
              <a:path h="6928485" w="11080430">
                <a:moveTo>
                  <a:pt x="0" y="0"/>
                </a:moveTo>
                <a:lnTo>
                  <a:pt x="11080430" y="0"/>
                </a:lnTo>
                <a:lnTo>
                  <a:pt x="11080430" y="6928485"/>
                </a:lnTo>
                <a:lnTo>
                  <a:pt x="0" y="6928485"/>
                </a:lnTo>
                <a:lnTo>
                  <a:pt x="0" y="0"/>
                </a:lnTo>
                <a:close/>
              </a:path>
            </a:pathLst>
          </a:custGeom>
          <a:blipFill>
            <a:blip r:embed="rId2"/>
            <a:stretch>
              <a:fillRect l="0" t="-708" r="0" b="-708"/>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3387090"/>
            <a:chOff x="0" y="0"/>
            <a:chExt cx="17532591" cy="4516120"/>
          </a:xfrm>
        </p:grpSpPr>
        <p:sp>
          <p:nvSpPr>
            <p:cNvPr name="AutoShape 3" id="3"/>
            <p:cNvSpPr/>
            <p:nvPr/>
          </p:nvSpPr>
          <p:spPr>
            <a:xfrm rot="0">
              <a:off x="503898" y="1562100"/>
              <a:ext cx="1524000" cy="127000"/>
            </a:xfrm>
            <a:prstGeom prst="rect">
              <a:avLst/>
            </a:prstGeom>
            <a:solidFill>
              <a:srgbClr val="4B52B8"/>
            </a:solidFill>
          </p:spPr>
        </p:sp>
        <p:sp>
          <p:nvSpPr>
            <p:cNvPr name="TextBox 4" id="4"/>
            <p:cNvSpPr txBox="true"/>
            <p:nvPr/>
          </p:nvSpPr>
          <p:spPr>
            <a:xfrm rot="0">
              <a:off x="503898" y="-9525"/>
              <a:ext cx="17028693" cy="13049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RÉCUPÉRER (FETCH) LES </a:t>
              </a:r>
              <a:r>
                <a:rPr lang="en-US" sz="3200" spc="320">
                  <a:solidFill>
                    <a:srgbClr val="EEEFEA"/>
                  </a:solidFill>
                  <a:latin typeface="Raleway Bold"/>
                </a:rPr>
                <a:t>QUESTIONS </a:t>
              </a:r>
              <a:r>
                <a:rPr lang="en-US" sz="3200" spc="320">
                  <a:solidFill>
                    <a:srgbClr val="EEEFEA"/>
                  </a:solidFill>
                  <a:latin typeface="Raleway"/>
                </a:rPr>
                <a:t>ET </a:t>
              </a:r>
              <a:r>
                <a:rPr lang="en-US" sz="3200" spc="320">
                  <a:solidFill>
                    <a:srgbClr val="EEEFEA"/>
                  </a:solidFill>
                  <a:latin typeface="Raleway Bold"/>
                </a:rPr>
                <a:t>RÉPONSES </a:t>
              </a:r>
              <a:r>
                <a:rPr lang="en-US" sz="3200" spc="320">
                  <a:solidFill>
                    <a:srgbClr val="EEEFEA"/>
                  </a:solidFill>
                  <a:latin typeface="Raleway"/>
                </a:rPr>
                <a:t>RÉCENTES PAR UTILISATEUR SUR LA PAGE DE PROFIL</a:t>
              </a:r>
            </a:p>
          </p:txBody>
        </p:sp>
        <p:sp>
          <p:nvSpPr>
            <p:cNvPr name="TextBox 5" id="5"/>
            <p:cNvSpPr txBox="true"/>
            <p:nvPr/>
          </p:nvSpPr>
          <p:spPr>
            <a:xfrm rot="0">
              <a:off x="0" y="1879600"/>
              <a:ext cx="13208533" cy="26365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utilisé </a:t>
              </a:r>
              <a:r>
                <a:rPr lang="en-US" sz="2100">
                  <a:solidFill>
                    <a:srgbClr val="4B52B8"/>
                  </a:solidFill>
                  <a:latin typeface="Raleway Bold"/>
                </a:rPr>
                <a:t>l'EntityManager </a:t>
              </a:r>
              <a:r>
                <a:rPr lang="en-US" sz="2100">
                  <a:solidFill>
                    <a:srgbClr val="EEEFEA"/>
                  </a:solidFill>
                  <a:latin typeface="Raleway"/>
                </a:rPr>
                <a:t>pour gérer les interactions avec la base de données. Plus précisément, j'ai obtenu des référentiels (</a:t>
              </a:r>
              <a:r>
                <a:rPr lang="en-US" sz="2100">
                  <a:solidFill>
                    <a:srgbClr val="4B52B8"/>
                  </a:solidFill>
                  <a:latin typeface="Raleway Bold"/>
                </a:rPr>
                <a:t>getRepository</a:t>
              </a:r>
              <a:r>
                <a:rPr lang="en-US" sz="2100">
                  <a:solidFill>
                    <a:srgbClr val="EEEFEA"/>
                  </a:solidFill>
                  <a:latin typeface="Raleway"/>
                </a:rPr>
                <a:t>) pour les entités Question et Answer. Ensuite, j'ai utilisé la méthode </a:t>
              </a:r>
              <a:r>
                <a:rPr lang="en-US" sz="2100">
                  <a:solidFill>
                    <a:srgbClr val="4B52B8"/>
                  </a:solidFill>
                  <a:latin typeface="Raleway Bold"/>
                </a:rPr>
                <a:t>findBy </a:t>
              </a:r>
              <a:r>
                <a:rPr lang="en-US" sz="2100">
                  <a:solidFill>
                    <a:srgbClr val="EEEFEA"/>
                  </a:solidFill>
                  <a:latin typeface="Raleway"/>
                </a:rPr>
                <a:t>pour récupérer les questions et les réponses les plus récentes de l'utilisateur actuellement connecté.</a:t>
              </a:r>
            </a:p>
          </p:txBody>
        </p:sp>
      </p:grpSp>
      <p:sp>
        <p:nvSpPr>
          <p:cNvPr name="Freeform 6" id="6"/>
          <p:cNvSpPr/>
          <p:nvPr/>
        </p:nvSpPr>
        <p:spPr>
          <a:xfrm flipH="false" flipV="false" rot="0">
            <a:off x="2042470" y="4750171"/>
            <a:ext cx="6800465" cy="4037904"/>
          </a:xfrm>
          <a:custGeom>
            <a:avLst/>
            <a:gdLst/>
            <a:ahLst/>
            <a:cxnLst/>
            <a:rect r="r" b="b" t="t" l="l"/>
            <a:pathLst>
              <a:path h="4037904" w="6800465">
                <a:moveTo>
                  <a:pt x="0" y="0"/>
                </a:moveTo>
                <a:lnTo>
                  <a:pt x="6800464" y="0"/>
                </a:lnTo>
                <a:lnTo>
                  <a:pt x="6800464" y="4037905"/>
                </a:lnTo>
                <a:lnTo>
                  <a:pt x="0" y="4037905"/>
                </a:lnTo>
                <a:lnTo>
                  <a:pt x="0" y="0"/>
                </a:lnTo>
                <a:close/>
              </a:path>
            </a:pathLst>
          </a:custGeom>
          <a:blipFill>
            <a:blip r:embed="rId2"/>
            <a:stretch>
              <a:fillRect l="0" t="0" r="-18046" b="0"/>
            </a:stretch>
          </a:blipFill>
        </p:spPr>
      </p:sp>
      <p:sp>
        <p:nvSpPr>
          <p:cNvPr name="Freeform 7" id="7"/>
          <p:cNvSpPr/>
          <p:nvPr/>
        </p:nvSpPr>
        <p:spPr>
          <a:xfrm flipH="false" flipV="false" rot="0">
            <a:off x="9144000" y="4415790"/>
            <a:ext cx="6689481" cy="4983859"/>
          </a:xfrm>
          <a:custGeom>
            <a:avLst/>
            <a:gdLst/>
            <a:ahLst/>
            <a:cxnLst/>
            <a:rect r="r" b="b" t="t" l="l"/>
            <a:pathLst>
              <a:path h="4983859" w="6689481">
                <a:moveTo>
                  <a:pt x="0" y="0"/>
                </a:moveTo>
                <a:lnTo>
                  <a:pt x="6689481" y="0"/>
                </a:lnTo>
                <a:lnTo>
                  <a:pt x="6689481" y="4983859"/>
                </a:lnTo>
                <a:lnTo>
                  <a:pt x="0" y="4983859"/>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6101715"/>
            <a:chOff x="0" y="0"/>
            <a:chExt cx="17532591" cy="81356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BARRE DE </a:t>
              </a:r>
              <a:r>
                <a:rPr lang="en-US" sz="3200" spc="320">
                  <a:solidFill>
                    <a:srgbClr val="EEEFEA"/>
                  </a:solidFill>
                  <a:latin typeface="Raleway Bold"/>
                </a:rPr>
                <a:t>RECHERCHE</a:t>
              </a:r>
            </a:p>
          </p:txBody>
        </p:sp>
        <p:sp>
          <p:nvSpPr>
            <p:cNvPr name="TextBox 5" id="5"/>
            <p:cNvSpPr txBox="true"/>
            <p:nvPr/>
          </p:nvSpPr>
          <p:spPr>
            <a:xfrm rot="0">
              <a:off x="0" y="1231900"/>
              <a:ext cx="13208533" cy="69037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4B52B8"/>
                  </a:solidFill>
                  <a:latin typeface="Raleway Bold"/>
                </a:rPr>
                <a:t>Recherche en Temps Réel:</a:t>
              </a:r>
              <a:r>
                <a:rPr lang="en-US" sz="2100">
                  <a:solidFill>
                    <a:srgbClr val="4B52B8"/>
                  </a:solidFill>
                  <a:latin typeface="Raleway"/>
                </a:rPr>
                <a:t> </a:t>
              </a:r>
              <a:r>
                <a:rPr lang="en-US" sz="2100">
                  <a:solidFill>
                    <a:srgbClr val="EEEFEA"/>
                  </a:solidFill>
                  <a:latin typeface="Raleway"/>
                </a:rPr>
                <a:t>Lorsque l'utilisateur appuie sur la touche "Enter" dans la barre de recherche ("#search-content"), une requête AJAX est déclenchée vers l'URL '/search' avec les termes de recherche saisis. Les résultats sont récupérés au format JSON et affichés en temps réel.</a:t>
              </a:r>
            </a:p>
            <a:p>
              <a:pPr algn="l" marL="453390" indent="-226695" lvl="1">
                <a:lnSpc>
                  <a:spcPts val="3150"/>
                </a:lnSpc>
                <a:buFont typeface="Arial"/>
                <a:buChar char="•"/>
              </a:pPr>
              <a:r>
                <a:rPr lang="en-US" sz="2100">
                  <a:solidFill>
                    <a:srgbClr val="4B52B8"/>
                  </a:solidFill>
                  <a:latin typeface="Raleway Bold"/>
                </a:rPr>
                <a:t>Affichage des Résultats:</a:t>
              </a:r>
              <a:r>
                <a:rPr lang="en-US" sz="2100">
                  <a:solidFill>
                    <a:srgbClr val="EEEFEA"/>
                  </a:solidFill>
                  <a:latin typeface="Raleway"/>
                </a:rPr>
                <a:t> Les résultats de recherche sont formatés en HTML dans la variable "contentHtml" et remplacent le contenu existant de la classe "inner-content". Cela permet à l'utilisateur de voir instantanément les résultats de sa recherche.</a:t>
              </a:r>
            </a:p>
            <a:p>
              <a:pPr algn="l" marL="453390" indent="-226695" lvl="1">
                <a:lnSpc>
                  <a:spcPts val="3150"/>
                </a:lnSpc>
                <a:buFont typeface="Arial"/>
                <a:buChar char="•"/>
              </a:pPr>
              <a:r>
                <a:rPr lang="en-US" sz="2100">
                  <a:solidFill>
                    <a:srgbClr val="4B52B8"/>
                  </a:solidFill>
                  <a:latin typeface="Raleway Bold"/>
                </a:rPr>
                <a:t>Requête Backend:</a:t>
              </a:r>
              <a:r>
                <a:rPr lang="en-US" sz="2100">
                  <a:solidFill>
                    <a:srgbClr val="EEEFEA"/>
                  </a:solidFill>
                  <a:latin typeface="Raleway Bold"/>
                </a:rPr>
                <a:t> </a:t>
              </a:r>
              <a:r>
                <a:rPr lang="en-US" sz="2100">
                  <a:solidFill>
                    <a:srgbClr val="EEEFEA"/>
                  </a:solidFill>
                  <a:latin typeface="Raleway"/>
                </a:rPr>
                <a:t>J'ai également écrit le code PHP côté serveur, que j'ai placé dans la classe "SearchController", pour gérer la recherche. Ce code effectue une interrogation de la base de données en utilisant les termes de recherche fournis et renvoie les résultats au format JSON en réponse à la requête AJAX émise depuis le côté client.</a:t>
              </a:r>
            </a:p>
          </p:txBody>
        </p:sp>
      </p:grpSp>
      <p:sp>
        <p:nvSpPr>
          <p:cNvPr name="Freeform 6" id="6"/>
          <p:cNvSpPr/>
          <p:nvPr/>
        </p:nvSpPr>
        <p:spPr>
          <a:xfrm flipH="false" flipV="false" rot="0">
            <a:off x="1902933" y="8017545"/>
            <a:ext cx="13428517" cy="433637"/>
          </a:xfrm>
          <a:custGeom>
            <a:avLst/>
            <a:gdLst/>
            <a:ahLst/>
            <a:cxnLst/>
            <a:rect r="r" b="b" t="t" l="l"/>
            <a:pathLst>
              <a:path h="433637" w="13428517">
                <a:moveTo>
                  <a:pt x="0" y="0"/>
                </a:moveTo>
                <a:lnTo>
                  <a:pt x="13428517" y="0"/>
                </a:lnTo>
                <a:lnTo>
                  <a:pt x="13428517" y="433636"/>
                </a:lnTo>
                <a:lnTo>
                  <a:pt x="0" y="43363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1301115"/>
            <a:chOff x="0" y="0"/>
            <a:chExt cx="17532591" cy="17348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a:rPr>
                <a:t>BARRE DE </a:t>
              </a:r>
              <a:r>
                <a:rPr lang="en-US" sz="3200" spc="320">
                  <a:solidFill>
                    <a:srgbClr val="EEEFEA"/>
                  </a:solidFill>
                  <a:latin typeface="Raleway Bold"/>
                </a:rPr>
                <a:t>RECHERCHE</a:t>
              </a:r>
            </a:p>
          </p:txBody>
        </p:sp>
        <p:sp>
          <p:nvSpPr>
            <p:cNvPr name="TextBox 5" id="5"/>
            <p:cNvSpPr txBox="true"/>
            <p:nvPr/>
          </p:nvSpPr>
          <p:spPr>
            <a:xfrm rot="0">
              <a:off x="0" y="1231900"/>
              <a:ext cx="13208533" cy="502920"/>
            </a:xfrm>
            <a:prstGeom prst="rect">
              <a:avLst/>
            </a:prstGeom>
          </p:spPr>
          <p:txBody>
            <a:bodyPr anchor="t" rtlCol="false" tIns="0" lIns="0" bIns="0" rIns="0">
              <a:spAutoFit/>
            </a:bodyPr>
            <a:lstStyle/>
            <a:p>
              <a:pPr algn="l">
                <a:lnSpc>
                  <a:spcPts val="3150"/>
                </a:lnSpc>
              </a:pPr>
            </a:p>
          </p:txBody>
        </p:sp>
      </p:grpSp>
      <p:sp>
        <p:nvSpPr>
          <p:cNvPr name="Freeform 6" id="6"/>
          <p:cNvSpPr/>
          <p:nvPr/>
        </p:nvSpPr>
        <p:spPr>
          <a:xfrm flipH="false" flipV="false" rot="0">
            <a:off x="2292309" y="2192676"/>
            <a:ext cx="5633392" cy="2620503"/>
          </a:xfrm>
          <a:custGeom>
            <a:avLst/>
            <a:gdLst/>
            <a:ahLst/>
            <a:cxnLst/>
            <a:rect r="r" b="b" t="t" l="l"/>
            <a:pathLst>
              <a:path h="2620503" w="5633392">
                <a:moveTo>
                  <a:pt x="0" y="0"/>
                </a:moveTo>
                <a:lnTo>
                  <a:pt x="5633392" y="0"/>
                </a:lnTo>
                <a:lnTo>
                  <a:pt x="5633392" y="2620503"/>
                </a:lnTo>
                <a:lnTo>
                  <a:pt x="0" y="2620503"/>
                </a:lnTo>
                <a:lnTo>
                  <a:pt x="0" y="0"/>
                </a:lnTo>
                <a:close/>
              </a:path>
            </a:pathLst>
          </a:custGeom>
          <a:blipFill>
            <a:blip r:embed="rId2"/>
            <a:stretch>
              <a:fillRect l="0" t="-12605" r="0" b="0"/>
            </a:stretch>
          </a:blipFill>
        </p:spPr>
      </p:sp>
      <p:sp>
        <p:nvSpPr>
          <p:cNvPr name="Freeform 7" id="7"/>
          <p:cNvSpPr/>
          <p:nvPr/>
        </p:nvSpPr>
        <p:spPr>
          <a:xfrm flipH="false" flipV="false" rot="0">
            <a:off x="8473425" y="2192676"/>
            <a:ext cx="7286933" cy="5542364"/>
          </a:xfrm>
          <a:custGeom>
            <a:avLst/>
            <a:gdLst/>
            <a:ahLst/>
            <a:cxnLst/>
            <a:rect r="r" b="b" t="t" l="l"/>
            <a:pathLst>
              <a:path h="5542364" w="7286933">
                <a:moveTo>
                  <a:pt x="0" y="0"/>
                </a:moveTo>
                <a:lnTo>
                  <a:pt x="7286933" y="0"/>
                </a:lnTo>
                <a:lnTo>
                  <a:pt x="7286933" y="5542363"/>
                </a:lnTo>
                <a:lnTo>
                  <a:pt x="0" y="5542363"/>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585265"/>
        </a:solidFill>
      </p:bgPr>
    </p:bg>
    <p:spTree>
      <p:nvGrpSpPr>
        <p:cNvPr id="1" name=""/>
        <p:cNvGrpSpPr/>
        <p:nvPr/>
      </p:nvGrpSpPr>
      <p:grpSpPr>
        <a:xfrm>
          <a:off x="0" y="0"/>
          <a:ext cx="0" cy="0"/>
          <a:chOff x="0" y="0"/>
          <a:chExt cx="0" cy="0"/>
        </a:xfrm>
      </p:grpSpPr>
      <p:sp>
        <p:nvSpPr>
          <p:cNvPr name="AutoShape 2" id="2"/>
          <p:cNvSpPr/>
          <p:nvPr/>
        </p:nvSpPr>
        <p:spPr>
          <a:xfrm rot="0">
            <a:off x="6683138" y="8396067"/>
            <a:ext cx="5433815" cy="980637"/>
          </a:xfrm>
          <a:prstGeom prst="rect">
            <a:avLst/>
          </a:prstGeom>
          <a:solidFill>
            <a:srgbClr val="EEEFEA">
              <a:alpha val="80000"/>
            </a:srgbClr>
          </a:solidFill>
          <a:ln w="38100" cap="rnd">
            <a:solidFill>
              <a:srgbClr val="EEEFEA">
                <a:alpha val="80000"/>
              </a:srgbClr>
            </a:solidFill>
            <a:prstDash val="solid"/>
            <a:round/>
          </a:ln>
        </p:spPr>
      </p:sp>
      <p:sp>
        <p:nvSpPr>
          <p:cNvPr name="Freeform 3" id="3"/>
          <p:cNvSpPr/>
          <p:nvPr/>
        </p:nvSpPr>
        <p:spPr>
          <a:xfrm flipH="false" flipV="false" rot="0">
            <a:off x="6171046" y="8374293"/>
            <a:ext cx="1024184" cy="1024184"/>
          </a:xfrm>
          <a:custGeom>
            <a:avLst/>
            <a:gdLst/>
            <a:ahLst/>
            <a:cxnLst/>
            <a:rect r="r" b="b" t="t" l="l"/>
            <a:pathLst>
              <a:path h="1024184" w="1024184">
                <a:moveTo>
                  <a:pt x="0" y="0"/>
                </a:moveTo>
                <a:lnTo>
                  <a:pt x="1024184" y="0"/>
                </a:lnTo>
                <a:lnTo>
                  <a:pt x="1024184" y="1024184"/>
                </a:lnTo>
                <a:lnTo>
                  <a:pt x="0" y="102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22" t="0" r="322" b="0"/>
          <a:stretch>
            <a:fillRect/>
          </a:stretch>
        </p:blipFill>
        <p:spPr>
          <a:xfrm flipH="false" flipV="false" rot="0">
            <a:off x="1028700" y="440370"/>
            <a:ext cx="16230600" cy="7466076"/>
          </a:xfrm>
          <a:prstGeom prst="rect">
            <a:avLst/>
          </a:prstGeom>
          <a:ln w="38100" cap="sq">
            <a:solidFill>
              <a:srgbClr val="100427"/>
            </a:solidFill>
            <a:prstDash val="solid"/>
          </a:ln>
        </p:spPr>
      </p:pic>
      <p:sp>
        <p:nvSpPr>
          <p:cNvPr name="TextBox 5" id="5"/>
          <p:cNvSpPr txBox="true"/>
          <p:nvPr/>
        </p:nvSpPr>
        <p:spPr>
          <a:xfrm rot="0">
            <a:off x="7695406" y="8633973"/>
            <a:ext cx="3409279" cy="495300"/>
          </a:xfrm>
          <a:prstGeom prst="rect">
            <a:avLst/>
          </a:prstGeom>
        </p:spPr>
        <p:txBody>
          <a:bodyPr anchor="t" rtlCol="false" tIns="0" lIns="0" bIns="0" rIns="0">
            <a:spAutoFit/>
          </a:bodyPr>
          <a:lstStyle/>
          <a:p>
            <a:pPr algn="l">
              <a:lnSpc>
                <a:spcPts val="3840"/>
              </a:lnSpc>
            </a:pPr>
            <a:r>
              <a:rPr lang="en-US" sz="3200">
                <a:solidFill>
                  <a:srgbClr val="100427"/>
                </a:solidFill>
                <a:latin typeface="Raleway Bold"/>
              </a:rPr>
              <a:t>Recherche </a:t>
            </a:r>
            <a:r>
              <a:rPr lang="en-US" sz="3200">
                <a:solidFill>
                  <a:srgbClr val="100427"/>
                </a:solidFill>
                <a:latin typeface="Raleway Bold"/>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2501265"/>
            <a:chOff x="0" y="0"/>
            <a:chExt cx="17532591" cy="33350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EASY</a:t>
              </a:r>
              <a:r>
                <a:rPr lang="en-US" sz="3200" spc="320">
                  <a:solidFill>
                    <a:srgbClr val="4B52B8"/>
                  </a:solidFill>
                  <a:latin typeface="Raleway Bold"/>
                </a:rPr>
                <a:t>ADMIN</a:t>
              </a:r>
            </a:p>
          </p:txBody>
        </p:sp>
        <p:sp>
          <p:nvSpPr>
            <p:cNvPr name="TextBox 5" id="5"/>
            <p:cNvSpPr txBox="true"/>
            <p:nvPr/>
          </p:nvSpPr>
          <p:spPr>
            <a:xfrm rot="0">
              <a:off x="0" y="1231900"/>
              <a:ext cx="13208533" cy="21031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Pour simplifier la création d'un back-office de gestion, j'ai intégré le bundle </a:t>
              </a:r>
              <a:r>
                <a:rPr lang="en-US" sz="2100">
                  <a:solidFill>
                    <a:srgbClr val="4B52B8"/>
                  </a:solidFill>
                  <a:latin typeface="Raleway Bold"/>
                </a:rPr>
                <a:t>EasyAdmin</a:t>
              </a:r>
              <a:r>
                <a:rPr lang="en-US" sz="2100">
                  <a:solidFill>
                    <a:srgbClr val="EEEFEA"/>
                  </a:solidFill>
                  <a:latin typeface="Raleway"/>
                </a:rPr>
                <a:t>. En suivant les étapes de configuration, j'ai pu rapidement générer un tableau de bord administratif pour gérer les entités et les données de l'application.</a:t>
              </a:r>
            </a:p>
          </p:txBody>
        </p:sp>
      </p:grpSp>
      <p:sp>
        <p:nvSpPr>
          <p:cNvPr name="Freeform 6" id="6"/>
          <p:cNvSpPr/>
          <p:nvPr/>
        </p:nvSpPr>
        <p:spPr>
          <a:xfrm flipH="false" flipV="false" rot="0">
            <a:off x="2423628" y="3700894"/>
            <a:ext cx="13346366" cy="6586106"/>
          </a:xfrm>
          <a:custGeom>
            <a:avLst/>
            <a:gdLst/>
            <a:ahLst/>
            <a:cxnLst/>
            <a:rect r="r" b="b" t="t" l="l"/>
            <a:pathLst>
              <a:path h="6586106" w="13346366">
                <a:moveTo>
                  <a:pt x="0" y="0"/>
                </a:moveTo>
                <a:lnTo>
                  <a:pt x="13346366" y="0"/>
                </a:lnTo>
                <a:lnTo>
                  <a:pt x="13346366" y="6586106"/>
                </a:lnTo>
                <a:lnTo>
                  <a:pt x="0" y="6586106"/>
                </a:lnTo>
                <a:lnTo>
                  <a:pt x="0" y="0"/>
                </a:lnTo>
                <a:close/>
              </a:path>
            </a:pathLst>
          </a:custGeom>
          <a:blipFill>
            <a:blip r:embed="rId2"/>
            <a:stretch>
              <a:fillRect l="0" t="0" r="-707"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EEEFEA"/>
        </a:solidFill>
      </p:bgPr>
    </p:bg>
    <p:spTree>
      <p:nvGrpSpPr>
        <p:cNvPr id="1" name=""/>
        <p:cNvGrpSpPr/>
        <p:nvPr/>
      </p:nvGrpSpPr>
      <p:grpSpPr>
        <a:xfrm>
          <a:off x="0" y="0"/>
          <a:ext cx="0" cy="0"/>
          <a:chOff x="0" y="0"/>
          <a:chExt cx="0" cy="0"/>
        </a:xfrm>
      </p:grpSpPr>
      <p:sp>
        <p:nvSpPr>
          <p:cNvPr name="AutoShape 2" id="2"/>
          <p:cNvSpPr/>
          <p:nvPr/>
        </p:nvSpPr>
        <p:spPr>
          <a:xfrm rot="0">
            <a:off x="12382500" y="1028700"/>
            <a:ext cx="6096000" cy="8229600"/>
          </a:xfrm>
          <a:prstGeom prst="rect">
            <a:avLst/>
          </a:prstGeom>
          <a:solidFill>
            <a:srgbClr val="100431">
              <a:alpha val="80000"/>
            </a:srgbClr>
          </a:solidFill>
        </p:spPr>
      </p:sp>
      <p:sp>
        <p:nvSpPr>
          <p:cNvPr name="TextBox 3" id="3"/>
          <p:cNvSpPr txBox="true"/>
          <p:nvPr/>
        </p:nvSpPr>
        <p:spPr>
          <a:xfrm rot="5400000">
            <a:off x="11820327" y="4419600"/>
            <a:ext cx="7048896" cy="1447800"/>
          </a:xfrm>
          <a:prstGeom prst="rect">
            <a:avLst/>
          </a:prstGeom>
        </p:spPr>
        <p:txBody>
          <a:bodyPr anchor="t" rtlCol="false" tIns="0" lIns="0" bIns="0" rIns="0">
            <a:spAutoFit/>
          </a:bodyPr>
          <a:lstStyle/>
          <a:p>
            <a:pPr algn="ctr">
              <a:lnSpc>
                <a:spcPts val="5760"/>
              </a:lnSpc>
            </a:pPr>
            <a:r>
              <a:rPr lang="en-US" sz="4800" spc="240">
                <a:solidFill>
                  <a:srgbClr val="EEEFEA"/>
                </a:solidFill>
                <a:latin typeface="Raleway Bold"/>
              </a:rPr>
              <a:t>DESCRIPTION DU PROJET </a:t>
            </a:r>
          </a:p>
        </p:txBody>
      </p:sp>
      <p:grpSp>
        <p:nvGrpSpPr>
          <p:cNvPr name="Group 4" id="4"/>
          <p:cNvGrpSpPr/>
          <p:nvPr/>
        </p:nvGrpSpPr>
        <p:grpSpPr>
          <a:xfrm rot="0">
            <a:off x="2095302" y="3155603"/>
            <a:ext cx="8191896" cy="3975795"/>
            <a:chOff x="0" y="0"/>
            <a:chExt cx="10922528" cy="5301059"/>
          </a:xfrm>
        </p:grpSpPr>
        <p:sp>
          <p:nvSpPr>
            <p:cNvPr name="TextBox 5" id="5"/>
            <p:cNvSpPr txBox="true"/>
            <p:nvPr/>
          </p:nvSpPr>
          <p:spPr>
            <a:xfrm rot="0">
              <a:off x="0" y="786209"/>
              <a:ext cx="10922528" cy="4514850"/>
            </a:xfrm>
            <a:prstGeom prst="rect">
              <a:avLst/>
            </a:prstGeom>
          </p:spPr>
          <p:txBody>
            <a:bodyPr anchor="t" rtlCol="false" tIns="0" lIns="0" bIns="0" rIns="0">
              <a:spAutoFit/>
            </a:bodyPr>
            <a:lstStyle/>
            <a:p>
              <a:pPr algn="l">
                <a:lnSpc>
                  <a:spcPts val="4500"/>
                </a:lnSpc>
              </a:pPr>
              <a:r>
                <a:rPr lang="en-US" sz="3000">
                  <a:solidFill>
                    <a:srgbClr val="243327"/>
                  </a:solidFill>
                  <a:latin typeface="Raleway"/>
                </a:rPr>
                <a:t>Au cours de ma période en entreprise dans le cadre de ma formation en </a:t>
              </a:r>
              <a:r>
                <a:rPr lang="en-US" sz="3000">
                  <a:solidFill>
                    <a:srgbClr val="243327"/>
                  </a:solidFill>
                  <a:latin typeface="Raleway Bold"/>
                </a:rPr>
                <a:t>Développeur Web et Web Mobile </a:t>
              </a:r>
              <a:r>
                <a:rPr lang="en-US" sz="3000">
                  <a:solidFill>
                    <a:srgbClr val="243327"/>
                  </a:solidFill>
                  <a:latin typeface="Raleway"/>
                </a:rPr>
                <a:t>à</a:t>
              </a:r>
              <a:r>
                <a:rPr lang="en-US" sz="3000">
                  <a:solidFill>
                    <a:srgbClr val="243327"/>
                  </a:solidFill>
                  <a:latin typeface="Raleway Bold"/>
                </a:rPr>
                <a:t> l'Afpa</a:t>
              </a:r>
              <a:r>
                <a:rPr lang="en-US" sz="3000">
                  <a:solidFill>
                    <a:srgbClr val="243327"/>
                  </a:solidFill>
                  <a:latin typeface="Raleway"/>
                </a:rPr>
                <a:t>, j'ai eu l'opportunité de travailler sur le projet de création d'un forum en ligne</a:t>
              </a:r>
              <a:r>
                <a:rPr lang="en-US" sz="3000">
                  <a:solidFill>
                    <a:srgbClr val="243327"/>
                  </a:solidFill>
                  <a:latin typeface="Raleway Bold"/>
                </a:rPr>
                <a:t> "Steak au Verre Flou"</a:t>
              </a:r>
              <a:r>
                <a:rPr lang="en-US" sz="3000">
                  <a:solidFill>
                    <a:srgbClr val="243327"/>
                  </a:solidFill>
                  <a:latin typeface="Raleway"/>
                </a:rPr>
                <a:t> pour l'entreprise Académie WS.</a:t>
              </a:r>
            </a:p>
          </p:txBody>
        </p:sp>
        <p:sp>
          <p:nvSpPr>
            <p:cNvPr name="AutoShape 6" id="6"/>
            <p:cNvSpPr/>
            <p:nvPr/>
          </p:nvSpPr>
          <p:spPr>
            <a:xfrm rot="0">
              <a:off x="0" y="0"/>
              <a:ext cx="1524000" cy="127000"/>
            </a:xfrm>
            <a:prstGeom prst="rect">
              <a:avLst/>
            </a:prstGeom>
            <a:solidFill>
              <a:srgbClr val="100431"/>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28700"/>
            <a:ext cx="13149443" cy="3701415"/>
            <a:chOff x="0" y="0"/>
            <a:chExt cx="17532591" cy="49352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SÉCURITÉ</a:t>
              </a:r>
            </a:p>
          </p:txBody>
        </p:sp>
        <p:sp>
          <p:nvSpPr>
            <p:cNvPr name="TextBox 5" id="5"/>
            <p:cNvSpPr txBox="true"/>
            <p:nvPr/>
          </p:nvSpPr>
          <p:spPr>
            <a:xfrm rot="0">
              <a:off x="0" y="1231900"/>
              <a:ext cx="13208533" cy="37033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Pour garantir la protection des données sensibles, j'ai mis en place plusieurs mesures de sécurité.</a:t>
              </a:r>
            </a:p>
            <a:p>
              <a:pPr algn="l" marL="453390" indent="-226695" lvl="1">
                <a:lnSpc>
                  <a:spcPts val="3150"/>
                </a:lnSpc>
                <a:buFont typeface="Arial"/>
                <a:buChar char="•"/>
              </a:pPr>
              <a:r>
                <a:rPr lang="en-US" sz="2100">
                  <a:solidFill>
                    <a:srgbClr val="EEEFEA"/>
                  </a:solidFill>
                  <a:latin typeface="Raleway"/>
                </a:rPr>
                <a:t>Hachage des Mots de Passe</a:t>
              </a:r>
            </a:p>
            <a:p>
              <a:pPr algn="l" marL="453390" indent="-226695" lvl="1">
                <a:lnSpc>
                  <a:spcPts val="3150"/>
                </a:lnSpc>
                <a:buFont typeface="Arial"/>
                <a:buChar char="•"/>
              </a:pPr>
              <a:r>
                <a:rPr lang="en-US" sz="2100">
                  <a:solidFill>
                    <a:srgbClr val="EEEFEA"/>
                  </a:solidFill>
                  <a:latin typeface="Raleway"/>
                </a:rPr>
                <a:t>Utilisation du </a:t>
              </a:r>
              <a:r>
                <a:rPr lang="en-US" sz="2100">
                  <a:solidFill>
                    <a:srgbClr val="4B52B8"/>
                  </a:solidFill>
                  <a:latin typeface="Raleway Bold"/>
                </a:rPr>
                <a:t>Symfony Security Bundle</a:t>
              </a:r>
            </a:p>
            <a:p>
              <a:pPr algn="l" marL="453390" indent="-226695" lvl="1">
                <a:lnSpc>
                  <a:spcPts val="3150"/>
                </a:lnSpc>
                <a:buFont typeface="Arial"/>
                <a:buChar char="•"/>
              </a:pPr>
              <a:r>
                <a:rPr lang="en-US" sz="2100">
                  <a:solidFill>
                    <a:srgbClr val="EEEFEA"/>
                  </a:solidFill>
                  <a:latin typeface="Raleway"/>
                </a:rPr>
                <a:t>Gestion des Inscriptions avec Symfony</a:t>
              </a:r>
            </a:p>
            <a:p>
              <a:pPr algn="l" marL="453390" indent="-226695" lvl="1">
                <a:lnSpc>
                  <a:spcPts val="3150"/>
                </a:lnSpc>
                <a:buFont typeface="Arial"/>
                <a:buChar char="•"/>
              </a:pPr>
              <a:r>
                <a:rPr lang="en-US" sz="2100">
                  <a:solidFill>
                    <a:srgbClr val="EEEFEA"/>
                  </a:solidFill>
                  <a:latin typeface="Raleway"/>
                </a:rPr>
                <a:t>Attribution du Rôle </a:t>
              </a:r>
              <a:r>
                <a:rPr lang="en-US" sz="2100">
                  <a:solidFill>
                    <a:srgbClr val="4B52B8"/>
                  </a:solidFill>
                  <a:latin typeface="Raleway Bold"/>
                </a:rPr>
                <a:t>"ROLE_ADMIN"</a:t>
              </a:r>
            </a:p>
            <a:p>
              <a:pPr algn="l" marL="453390" indent="-226695" lvl="1">
                <a:lnSpc>
                  <a:spcPts val="3150"/>
                </a:lnSpc>
                <a:buFont typeface="Arial"/>
                <a:buChar char="•"/>
              </a:pPr>
              <a:r>
                <a:rPr lang="en-US" sz="2100">
                  <a:solidFill>
                    <a:srgbClr val="EEEFEA"/>
                  </a:solidFill>
                  <a:latin typeface="Raleway"/>
                </a:rPr>
                <a:t>Vérifications avec</a:t>
              </a:r>
              <a:r>
                <a:rPr lang="en-US" sz="2100">
                  <a:solidFill>
                    <a:srgbClr val="4B52B8"/>
                  </a:solidFill>
                  <a:latin typeface="Raleway"/>
                </a:rPr>
                <a:t> </a:t>
              </a:r>
              <a:r>
                <a:rPr lang="en-US" sz="2100">
                  <a:solidFill>
                    <a:srgbClr val="4B52B8"/>
                  </a:solidFill>
                  <a:latin typeface="Raleway Bold"/>
                </a:rPr>
                <a:t>{% if app.user %}</a:t>
              </a:r>
            </a:p>
          </p:txBody>
        </p:sp>
      </p:grpSp>
      <p:sp>
        <p:nvSpPr>
          <p:cNvPr name="Freeform 6" id="6"/>
          <p:cNvSpPr/>
          <p:nvPr/>
        </p:nvSpPr>
        <p:spPr>
          <a:xfrm flipH="false" flipV="false" rot="0">
            <a:off x="2209895" y="5143500"/>
            <a:ext cx="7412818" cy="1099296"/>
          </a:xfrm>
          <a:custGeom>
            <a:avLst/>
            <a:gdLst/>
            <a:ahLst/>
            <a:cxnLst/>
            <a:rect r="r" b="b" t="t" l="l"/>
            <a:pathLst>
              <a:path h="1099296" w="7412818">
                <a:moveTo>
                  <a:pt x="0" y="0"/>
                </a:moveTo>
                <a:lnTo>
                  <a:pt x="7412818" y="0"/>
                </a:lnTo>
                <a:lnTo>
                  <a:pt x="7412818" y="1099296"/>
                </a:lnTo>
                <a:lnTo>
                  <a:pt x="0" y="1099296"/>
                </a:lnTo>
                <a:lnTo>
                  <a:pt x="0" y="0"/>
                </a:lnTo>
                <a:close/>
              </a:path>
            </a:pathLst>
          </a:custGeom>
          <a:blipFill>
            <a:blip r:embed="rId2"/>
            <a:stretch>
              <a:fillRect l="0" t="0" r="0" b="0"/>
            </a:stretch>
          </a:blipFill>
        </p:spPr>
      </p:sp>
      <p:sp>
        <p:nvSpPr>
          <p:cNvPr name="Freeform 7" id="7"/>
          <p:cNvSpPr/>
          <p:nvPr/>
        </p:nvSpPr>
        <p:spPr>
          <a:xfrm flipH="false" flipV="false" rot="0">
            <a:off x="2209895" y="6400817"/>
            <a:ext cx="7412818" cy="771276"/>
          </a:xfrm>
          <a:custGeom>
            <a:avLst/>
            <a:gdLst/>
            <a:ahLst/>
            <a:cxnLst/>
            <a:rect r="r" b="b" t="t" l="l"/>
            <a:pathLst>
              <a:path h="771276" w="7412818">
                <a:moveTo>
                  <a:pt x="0" y="0"/>
                </a:moveTo>
                <a:lnTo>
                  <a:pt x="7412818" y="0"/>
                </a:lnTo>
                <a:lnTo>
                  <a:pt x="7412818" y="771275"/>
                </a:lnTo>
                <a:lnTo>
                  <a:pt x="0" y="771275"/>
                </a:lnTo>
                <a:lnTo>
                  <a:pt x="0" y="0"/>
                </a:lnTo>
                <a:close/>
              </a:path>
            </a:pathLst>
          </a:custGeom>
          <a:blipFill>
            <a:blip r:embed="rId3"/>
            <a:stretch>
              <a:fillRect l="0" t="0" r="0" b="0"/>
            </a:stretch>
          </a:blipFill>
        </p:spPr>
      </p:sp>
      <p:sp>
        <p:nvSpPr>
          <p:cNvPr name="Freeform 8" id="8"/>
          <p:cNvSpPr/>
          <p:nvPr/>
        </p:nvSpPr>
        <p:spPr>
          <a:xfrm flipH="false" flipV="false" rot="0">
            <a:off x="9942906" y="5143500"/>
            <a:ext cx="4314962" cy="2028592"/>
          </a:xfrm>
          <a:custGeom>
            <a:avLst/>
            <a:gdLst/>
            <a:ahLst/>
            <a:cxnLst/>
            <a:rect r="r" b="b" t="t" l="l"/>
            <a:pathLst>
              <a:path h="2028592" w="4314962">
                <a:moveTo>
                  <a:pt x="0" y="0"/>
                </a:moveTo>
                <a:lnTo>
                  <a:pt x="4314962" y="0"/>
                </a:lnTo>
                <a:lnTo>
                  <a:pt x="4314962" y="2028592"/>
                </a:lnTo>
                <a:lnTo>
                  <a:pt x="0" y="2028592"/>
                </a:lnTo>
                <a:lnTo>
                  <a:pt x="0" y="0"/>
                </a:lnTo>
                <a:close/>
              </a:path>
            </a:pathLst>
          </a:custGeom>
          <a:blipFill>
            <a:blip r:embed="rId4"/>
            <a:stretch>
              <a:fillRect l="0" t="0" r="0" b="0"/>
            </a:stretch>
          </a:blipFill>
        </p:spPr>
      </p:sp>
      <p:sp>
        <p:nvSpPr>
          <p:cNvPr name="Freeform 9" id="9"/>
          <p:cNvSpPr/>
          <p:nvPr/>
        </p:nvSpPr>
        <p:spPr>
          <a:xfrm flipH="false" flipV="false" rot="0">
            <a:off x="1807490" y="7503327"/>
            <a:ext cx="14673019" cy="1754973"/>
          </a:xfrm>
          <a:custGeom>
            <a:avLst/>
            <a:gdLst/>
            <a:ahLst/>
            <a:cxnLst/>
            <a:rect r="r" b="b" t="t" l="l"/>
            <a:pathLst>
              <a:path h="1754973" w="14673019">
                <a:moveTo>
                  <a:pt x="0" y="0"/>
                </a:moveTo>
                <a:lnTo>
                  <a:pt x="14673020" y="0"/>
                </a:lnTo>
                <a:lnTo>
                  <a:pt x="14673020" y="1754973"/>
                </a:lnTo>
                <a:lnTo>
                  <a:pt x="0" y="1754973"/>
                </a:lnTo>
                <a:lnTo>
                  <a:pt x="0" y="0"/>
                </a:lnTo>
                <a:close/>
              </a:path>
            </a:pathLst>
          </a:custGeom>
          <a:blipFill>
            <a:blip r:embed="rId5"/>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585265"/>
        </a:solidFill>
      </p:bgPr>
    </p:bg>
    <p:spTree>
      <p:nvGrpSpPr>
        <p:cNvPr id="1" name=""/>
        <p:cNvGrpSpPr/>
        <p:nvPr/>
      </p:nvGrpSpPr>
      <p:grpSpPr>
        <a:xfrm>
          <a:off x="0" y="0"/>
          <a:ext cx="0" cy="0"/>
          <a:chOff x="0" y="0"/>
          <a:chExt cx="0" cy="0"/>
        </a:xfrm>
      </p:grpSpPr>
      <p:sp>
        <p:nvSpPr>
          <p:cNvPr name="AutoShape 2" id="2"/>
          <p:cNvSpPr/>
          <p:nvPr/>
        </p:nvSpPr>
        <p:spPr>
          <a:xfrm rot="0">
            <a:off x="6683138" y="8396067"/>
            <a:ext cx="5433815" cy="980637"/>
          </a:xfrm>
          <a:prstGeom prst="rect">
            <a:avLst/>
          </a:prstGeom>
          <a:solidFill>
            <a:srgbClr val="EEEFEA">
              <a:alpha val="80000"/>
            </a:srgbClr>
          </a:solidFill>
          <a:ln w="38100" cap="rnd">
            <a:solidFill>
              <a:srgbClr val="EEEFEA">
                <a:alpha val="80000"/>
              </a:srgbClr>
            </a:solidFill>
            <a:prstDash val="solid"/>
            <a:round/>
          </a:ln>
        </p:spPr>
      </p:sp>
      <p:sp>
        <p:nvSpPr>
          <p:cNvPr name="TextBox 3" id="3"/>
          <p:cNvSpPr txBox="true"/>
          <p:nvPr/>
        </p:nvSpPr>
        <p:spPr>
          <a:xfrm rot="0">
            <a:off x="7846041" y="8633973"/>
            <a:ext cx="3362090" cy="495300"/>
          </a:xfrm>
          <a:prstGeom prst="rect">
            <a:avLst/>
          </a:prstGeom>
        </p:spPr>
        <p:txBody>
          <a:bodyPr anchor="t" rtlCol="false" tIns="0" lIns="0" bIns="0" rIns="0">
            <a:spAutoFit/>
          </a:bodyPr>
          <a:lstStyle/>
          <a:p>
            <a:pPr algn="l">
              <a:lnSpc>
                <a:spcPts val="3840"/>
              </a:lnSpc>
            </a:pPr>
            <a:r>
              <a:rPr lang="en-US" sz="3200">
                <a:solidFill>
                  <a:srgbClr val="100427"/>
                </a:solidFill>
                <a:latin typeface="Raleway Bold"/>
              </a:rPr>
              <a:t>Connexion</a:t>
            </a:r>
            <a:r>
              <a:rPr lang="en-US" sz="3200">
                <a:solidFill>
                  <a:srgbClr val="100427"/>
                </a:solidFill>
                <a:latin typeface="Raleway Bold"/>
              </a:rPr>
              <a:t> Demo</a:t>
            </a:r>
          </a:p>
        </p:txBody>
      </p:sp>
      <p:sp>
        <p:nvSpPr>
          <p:cNvPr name="Freeform 4" id="4"/>
          <p:cNvSpPr/>
          <p:nvPr/>
        </p:nvSpPr>
        <p:spPr>
          <a:xfrm flipH="false" flipV="false" rot="0">
            <a:off x="6171046" y="8374293"/>
            <a:ext cx="1024184" cy="1024184"/>
          </a:xfrm>
          <a:custGeom>
            <a:avLst/>
            <a:gdLst/>
            <a:ahLst/>
            <a:cxnLst/>
            <a:rect r="r" b="b" t="t" l="l"/>
            <a:pathLst>
              <a:path h="1024184" w="1024184">
                <a:moveTo>
                  <a:pt x="0" y="0"/>
                </a:moveTo>
                <a:lnTo>
                  <a:pt x="1024184" y="0"/>
                </a:lnTo>
                <a:lnTo>
                  <a:pt x="1024184" y="1024184"/>
                </a:lnTo>
                <a:lnTo>
                  <a:pt x="0" y="102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58" r="0" b="158"/>
          <a:stretch>
            <a:fillRect/>
          </a:stretch>
        </p:blipFill>
        <p:spPr>
          <a:xfrm flipH="false" flipV="false" rot="0">
            <a:off x="1028700" y="440370"/>
            <a:ext cx="16230600" cy="7466076"/>
          </a:xfrm>
          <a:prstGeom prst="rect">
            <a:avLst/>
          </a:prstGeom>
          <a:ln w="38100" cap="sq">
            <a:solidFill>
              <a:srgbClr val="100427"/>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585265"/>
        </a:solidFill>
      </p:bgPr>
    </p:bg>
    <p:spTree>
      <p:nvGrpSpPr>
        <p:cNvPr id="1" name=""/>
        <p:cNvGrpSpPr/>
        <p:nvPr/>
      </p:nvGrpSpPr>
      <p:grpSpPr>
        <a:xfrm>
          <a:off x="0" y="0"/>
          <a:ext cx="0" cy="0"/>
          <a:chOff x="0" y="0"/>
          <a:chExt cx="0" cy="0"/>
        </a:xfrm>
      </p:grpSpPr>
      <p:sp>
        <p:nvSpPr>
          <p:cNvPr name="AutoShape 2" id="2"/>
          <p:cNvSpPr/>
          <p:nvPr/>
        </p:nvSpPr>
        <p:spPr>
          <a:xfrm rot="0">
            <a:off x="6683138" y="8396067"/>
            <a:ext cx="5433815" cy="980637"/>
          </a:xfrm>
          <a:prstGeom prst="rect">
            <a:avLst/>
          </a:prstGeom>
          <a:solidFill>
            <a:srgbClr val="EEEFEA">
              <a:alpha val="80000"/>
            </a:srgbClr>
          </a:solidFill>
          <a:ln w="38100" cap="rnd">
            <a:solidFill>
              <a:srgbClr val="EEEFEA">
                <a:alpha val="80000"/>
              </a:srgbClr>
            </a:solidFill>
            <a:prstDash val="solid"/>
            <a:round/>
          </a:ln>
        </p:spPr>
      </p:sp>
      <p:sp>
        <p:nvSpPr>
          <p:cNvPr name="TextBox 3" id="3"/>
          <p:cNvSpPr txBox="true"/>
          <p:nvPr/>
        </p:nvSpPr>
        <p:spPr>
          <a:xfrm rot="0">
            <a:off x="7483057" y="8633973"/>
            <a:ext cx="3833978" cy="495300"/>
          </a:xfrm>
          <a:prstGeom prst="rect">
            <a:avLst/>
          </a:prstGeom>
        </p:spPr>
        <p:txBody>
          <a:bodyPr anchor="t" rtlCol="false" tIns="0" lIns="0" bIns="0" rIns="0">
            <a:spAutoFit/>
          </a:bodyPr>
          <a:lstStyle/>
          <a:p>
            <a:pPr algn="l">
              <a:lnSpc>
                <a:spcPts val="3840"/>
              </a:lnSpc>
            </a:pPr>
            <a:r>
              <a:rPr lang="en-US" sz="3200">
                <a:solidFill>
                  <a:srgbClr val="100427"/>
                </a:solidFill>
                <a:latin typeface="Raleway Bold"/>
              </a:rPr>
              <a:t>Vérifications </a:t>
            </a:r>
            <a:r>
              <a:rPr lang="en-US" sz="3200">
                <a:solidFill>
                  <a:srgbClr val="100427"/>
                </a:solidFill>
                <a:latin typeface="Raleway Bold"/>
              </a:rPr>
              <a:t>Demo</a:t>
            </a:r>
          </a:p>
        </p:txBody>
      </p:sp>
      <p:sp>
        <p:nvSpPr>
          <p:cNvPr name="Freeform 4" id="4"/>
          <p:cNvSpPr/>
          <p:nvPr/>
        </p:nvSpPr>
        <p:spPr>
          <a:xfrm flipH="false" flipV="false" rot="0">
            <a:off x="6171046" y="8374293"/>
            <a:ext cx="1024184" cy="1024184"/>
          </a:xfrm>
          <a:custGeom>
            <a:avLst/>
            <a:gdLst/>
            <a:ahLst/>
            <a:cxnLst/>
            <a:rect r="r" b="b" t="t" l="l"/>
            <a:pathLst>
              <a:path h="1024184" w="1024184">
                <a:moveTo>
                  <a:pt x="0" y="0"/>
                </a:moveTo>
                <a:lnTo>
                  <a:pt x="1024184" y="0"/>
                </a:lnTo>
                <a:lnTo>
                  <a:pt x="1024184" y="1024184"/>
                </a:lnTo>
                <a:lnTo>
                  <a:pt x="0" y="102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22" t="0" r="322" b="0"/>
          <a:stretch>
            <a:fillRect/>
          </a:stretch>
        </p:blipFill>
        <p:spPr>
          <a:xfrm flipH="false" flipV="false" rot="0">
            <a:off x="1028700" y="440370"/>
            <a:ext cx="16230600" cy="7466076"/>
          </a:xfrm>
          <a:prstGeom prst="rect">
            <a:avLst/>
          </a:prstGeom>
          <a:ln w="38100" cap="sq">
            <a:solidFill>
              <a:srgbClr val="100427"/>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3.xml><?xml version="1.0" encoding="utf-8"?>
<p:sld xmlns:p="http://schemas.openxmlformats.org/presentationml/2006/main" xmlns:a="http://schemas.openxmlformats.org/drawingml/2006/main">
  <p:cSld>
    <p:bg>
      <p:bgPr>
        <a:solidFill>
          <a:srgbClr val="100427"/>
        </a:solidFill>
      </p:bgPr>
    </p:bg>
    <p:spTree>
      <p:nvGrpSpPr>
        <p:cNvPr id="1" name=""/>
        <p:cNvGrpSpPr/>
        <p:nvPr/>
      </p:nvGrpSpPr>
      <p:grpSpPr>
        <a:xfrm>
          <a:off x="0" y="0"/>
          <a:ext cx="0" cy="0"/>
          <a:chOff x="0" y="0"/>
          <a:chExt cx="0" cy="0"/>
        </a:xfrm>
      </p:grpSpPr>
      <p:sp>
        <p:nvSpPr>
          <p:cNvPr name="TextBox 2" id="2"/>
          <p:cNvSpPr txBox="true"/>
          <p:nvPr/>
        </p:nvSpPr>
        <p:spPr>
          <a:xfrm rot="0">
            <a:off x="3435780" y="4772025"/>
            <a:ext cx="11699573" cy="742950"/>
          </a:xfrm>
          <a:prstGeom prst="rect">
            <a:avLst/>
          </a:prstGeom>
        </p:spPr>
        <p:txBody>
          <a:bodyPr anchor="t" rtlCol="false" tIns="0" lIns="0" bIns="0" rIns="0">
            <a:spAutoFit/>
          </a:bodyPr>
          <a:lstStyle/>
          <a:p>
            <a:pPr algn="l">
              <a:lnSpc>
                <a:spcPts val="5879"/>
              </a:lnSpc>
            </a:pPr>
            <a:r>
              <a:rPr lang="en-US" sz="4899" spc="489">
                <a:solidFill>
                  <a:srgbClr val="4B52B8"/>
                </a:solidFill>
                <a:latin typeface="Raleway Bold"/>
              </a:rPr>
              <a:t>MERCI </a:t>
            </a:r>
            <a:r>
              <a:rPr lang="en-US" sz="4899" spc="489">
                <a:solidFill>
                  <a:srgbClr val="EEEFEA"/>
                </a:solidFill>
                <a:latin typeface="Raleway Bold"/>
              </a:rPr>
              <a:t>POUR VOTRE ATTENTION!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EEFEA"/>
        </a:solidFill>
      </p:bgPr>
    </p:bg>
    <p:spTree>
      <p:nvGrpSpPr>
        <p:cNvPr id="1" name=""/>
        <p:cNvGrpSpPr/>
        <p:nvPr/>
      </p:nvGrpSpPr>
      <p:grpSpPr>
        <a:xfrm>
          <a:off x="0" y="0"/>
          <a:ext cx="0" cy="0"/>
          <a:chOff x="0" y="0"/>
          <a:chExt cx="0" cy="0"/>
        </a:xfrm>
      </p:grpSpPr>
      <p:sp>
        <p:nvSpPr>
          <p:cNvPr name="AutoShape 2" id="2"/>
          <p:cNvSpPr/>
          <p:nvPr/>
        </p:nvSpPr>
        <p:spPr>
          <a:xfrm rot="0">
            <a:off x="-209550" y="1028700"/>
            <a:ext cx="6096000" cy="8229600"/>
          </a:xfrm>
          <a:prstGeom prst="rect">
            <a:avLst/>
          </a:prstGeom>
          <a:solidFill>
            <a:srgbClr val="100431">
              <a:alpha val="84706"/>
            </a:srgbClr>
          </a:solidFill>
        </p:spPr>
      </p:sp>
      <p:sp>
        <p:nvSpPr>
          <p:cNvPr name="TextBox 3" id="3"/>
          <p:cNvSpPr txBox="true"/>
          <p:nvPr/>
        </p:nvSpPr>
        <p:spPr>
          <a:xfrm rot="-5400000">
            <a:off x="-638375" y="4781550"/>
            <a:ext cx="6953650" cy="723900"/>
          </a:xfrm>
          <a:prstGeom prst="rect">
            <a:avLst/>
          </a:prstGeom>
        </p:spPr>
        <p:txBody>
          <a:bodyPr anchor="t" rtlCol="false" tIns="0" lIns="0" bIns="0" rIns="0">
            <a:spAutoFit/>
          </a:bodyPr>
          <a:lstStyle/>
          <a:p>
            <a:pPr algn="ctr">
              <a:lnSpc>
                <a:spcPts val="5760"/>
              </a:lnSpc>
            </a:pPr>
            <a:r>
              <a:rPr lang="en-US" sz="4800">
                <a:solidFill>
                  <a:srgbClr val="EEEFEA"/>
                </a:solidFill>
                <a:latin typeface="Raleway Bold"/>
              </a:rPr>
              <a:t>OBJECTIFS DU PROJET</a:t>
            </a:r>
          </a:p>
        </p:txBody>
      </p:sp>
      <p:grpSp>
        <p:nvGrpSpPr>
          <p:cNvPr name="Group 4" id="4"/>
          <p:cNvGrpSpPr/>
          <p:nvPr/>
        </p:nvGrpSpPr>
        <p:grpSpPr>
          <a:xfrm rot="0">
            <a:off x="7690847" y="1616031"/>
            <a:ext cx="353207" cy="35320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427">
                <a:alpha val="84706"/>
              </a:srgbClr>
            </a:solidFill>
          </p:spPr>
        </p:sp>
      </p:grpSp>
      <p:grpSp>
        <p:nvGrpSpPr>
          <p:cNvPr name="Group 6" id="6"/>
          <p:cNvGrpSpPr/>
          <p:nvPr/>
        </p:nvGrpSpPr>
        <p:grpSpPr>
          <a:xfrm rot="0">
            <a:off x="7690847" y="3849942"/>
            <a:ext cx="353207" cy="35320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427">
                <a:alpha val="84706"/>
              </a:srgbClr>
            </a:solidFill>
          </p:spPr>
        </p:sp>
      </p:grpSp>
      <p:grpSp>
        <p:nvGrpSpPr>
          <p:cNvPr name="Group 8" id="8"/>
          <p:cNvGrpSpPr/>
          <p:nvPr/>
        </p:nvGrpSpPr>
        <p:grpSpPr>
          <a:xfrm rot="0">
            <a:off x="7690847" y="6083852"/>
            <a:ext cx="353207" cy="35320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427">
                <a:alpha val="84706"/>
              </a:srgbClr>
            </a:solidFill>
          </p:spPr>
        </p:sp>
      </p:grpSp>
      <p:grpSp>
        <p:nvGrpSpPr>
          <p:cNvPr name="Group 10" id="10"/>
          <p:cNvGrpSpPr/>
          <p:nvPr/>
        </p:nvGrpSpPr>
        <p:grpSpPr>
          <a:xfrm rot="0">
            <a:off x="7690847" y="8317762"/>
            <a:ext cx="353207" cy="35320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427">
                <a:alpha val="84706"/>
              </a:srgbClr>
            </a:solidFill>
          </p:spPr>
        </p:sp>
      </p:grpSp>
      <p:sp>
        <p:nvSpPr>
          <p:cNvPr name="TextBox 12" id="12"/>
          <p:cNvSpPr txBox="true"/>
          <p:nvPr/>
        </p:nvSpPr>
        <p:spPr>
          <a:xfrm rot="0">
            <a:off x="8677075" y="1144935"/>
            <a:ext cx="7868050" cy="1285875"/>
          </a:xfrm>
          <a:prstGeom prst="rect">
            <a:avLst/>
          </a:prstGeom>
        </p:spPr>
        <p:txBody>
          <a:bodyPr anchor="t" rtlCol="false" tIns="0" lIns="0" bIns="0" rIns="0">
            <a:spAutoFit/>
          </a:bodyPr>
          <a:lstStyle/>
          <a:p>
            <a:pPr algn="l">
              <a:lnSpc>
                <a:spcPts val="5040"/>
              </a:lnSpc>
            </a:pPr>
            <a:r>
              <a:rPr lang="en-US" sz="4200" spc="-42">
                <a:solidFill>
                  <a:srgbClr val="100431"/>
                </a:solidFill>
                <a:latin typeface="Raleway"/>
              </a:rPr>
              <a:t>Créer </a:t>
            </a:r>
            <a:r>
              <a:rPr lang="en-US" sz="4200" spc="-42">
                <a:solidFill>
                  <a:srgbClr val="100431"/>
                </a:solidFill>
                <a:latin typeface="Raleway Bold"/>
              </a:rPr>
              <a:t>un forum robuste</a:t>
            </a:r>
            <a:r>
              <a:rPr lang="en-US" sz="4200" spc="-42">
                <a:solidFill>
                  <a:srgbClr val="100431"/>
                </a:solidFill>
                <a:latin typeface="Raleway"/>
              </a:rPr>
              <a:t> pour la plateforme</a:t>
            </a:r>
            <a:r>
              <a:rPr lang="en-US" sz="4200" spc="-42">
                <a:solidFill>
                  <a:srgbClr val="100431"/>
                </a:solidFill>
                <a:latin typeface="Raleway Bold"/>
              </a:rPr>
              <a:t> Académie WS.</a:t>
            </a:r>
          </a:p>
        </p:txBody>
      </p:sp>
      <p:sp>
        <p:nvSpPr>
          <p:cNvPr name="TextBox 13" id="13"/>
          <p:cNvSpPr txBox="true"/>
          <p:nvPr/>
        </p:nvSpPr>
        <p:spPr>
          <a:xfrm rot="0">
            <a:off x="8677075" y="3378845"/>
            <a:ext cx="7868050" cy="1285875"/>
          </a:xfrm>
          <a:prstGeom prst="rect">
            <a:avLst/>
          </a:prstGeom>
        </p:spPr>
        <p:txBody>
          <a:bodyPr anchor="t" rtlCol="false" tIns="0" lIns="0" bIns="0" rIns="0">
            <a:spAutoFit/>
          </a:bodyPr>
          <a:lstStyle/>
          <a:p>
            <a:pPr algn="l">
              <a:lnSpc>
                <a:spcPts val="5040"/>
              </a:lnSpc>
            </a:pPr>
            <a:r>
              <a:rPr lang="en-US" sz="4200" spc="-42">
                <a:solidFill>
                  <a:srgbClr val="100431"/>
                </a:solidFill>
                <a:latin typeface="Raleway"/>
              </a:rPr>
              <a:t>Assurer une </a:t>
            </a:r>
            <a:r>
              <a:rPr lang="en-US" sz="4200" spc="-42">
                <a:solidFill>
                  <a:srgbClr val="100431"/>
                </a:solidFill>
                <a:latin typeface="Raleway Bold"/>
              </a:rPr>
              <a:t>interface intuitive et réactive.</a:t>
            </a:r>
          </a:p>
        </p:txBody>
      </p:sp>
      <p:sp>
        <p:nvSpPr>
          <p:cNvPr name="TextBox 14" id="14"/>
          <p:cNvSpPr txBox="true"/>
          <p:nvPr/>
        </p:nvSpPr>
        <p:spPr>
          <a:xfrm rot="0">
            <a:off x="8677075" y="5612755"/>
            <a:ext cx="7868050" cy="1285875"/>
          </a:xfrm>
          <a:prstGeom prst="rect">
            <a:avLst/>
          </a:prstGeom>
        </p:spPr>
        <p:txBody>
          <a:bodyPr anchor="t" rtlCol="false" tIns="0" lIns="0" bIns="0" rIns="0">
            <a:spAutoFit/>
          </a:bodyPr>
          <a:lstStyle/>
          <a:p>
            <a:pPr algn="l">
              <a:lnSpc>
                <a:spcPts val="5040"/>
              </a:lnSpc>
            </a:pPr>
            <a:r>
              <a:rPr lang="en-US" sz="4200" spc="-42">
                <a:solidFill>
                  <a:srgbClr val="100431"/>
                </a:solidFill>
                <a:latin typeface="Raleway"/>
              </a:rPr>
              <a:t>Mettre en place une </a:t>
            </a:r>
            <a:r>
              <a:rPr lang="en-US" sz="4200" spc="-42">
                <a:solidFill>
                  <a:srgbClr val="100431"/>
                </a:solidFill>
                <a:latin typeface="Raleway Bold"/>
              </a:rPr>
              <a:t>base de données relationnelle</a:t>
            </a:r>
          </a:p>
        </p:txBody>
      </p:sp>
      <p:sp>
        <p:nvSpPr>
          <p:cNvPr name="TextBox 15" id="15"/>
          <p:cNvSpPr txBox="true"/>
          <p:nvPr/>
        </p:nvSpPr>
        <p:spPr>
          <a:xfrm rot="0">
            <a:off x="8677075" y="7846665"/>
            <a:ext cx="7868050" cy="1285875"/>
          </a:xfrm>
          <a:prstGeom prst="rect">
            <a:avLst/>
          </a:prstGeom>
        </p:spPr>
        <p:txBody>
          <a:bodyPr anchor="t" rtlCol="false" tIns="0" lIns="0" bIns="0" rIns="0">
            <a:spAutoFit/>
          </a:bodyPr>
          <a:lstStyle/>
          <a:p>
            <a:pPr algn="l">
              <a:lnSpc>
                <a:spcPts val="5040"/>
              </a:lnSpc>
            </a:pPr>
            <a:r>
              <a:rPr lang="en-US" sz="4200" spc="-42">
                <a:solidFill>
                  <a:srgbClr val="100431"/>
                </a:solidFill>
                <a:latin typeface="Raleway"/>
              </a:rPr>
              <a:t>Implémenter des </a:t>
            </a:r>
            <a:r>
              <a:rPr lang="en-US" sz="4200" spc="-42">
                <a:solidFill>
                  <a:srgbClr val="100431"/>
                </a:solidFill>
                <a:latin typeface="Raleway Bold"/>
              </a:rPr>
              <a:t>fonctionnalités essentielles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72" r="0" b="-4272"/>
            </a:stretch>
          </a:blipFill>
        </p:spPr>
      </p:sp>
      <p:grpSp>
        <p:nvGrpSpPr>
          <p:cNvPr name="Group 3" id="3"/>
          <p:cNvGrpSpPr/>
          <p:nvPr/>
        </p:nvGrpSpPr>
        <p:grpSpPr>
          <a:xfrm rot="0">
            <a:off x="0" y="4158555"/>
            <a:ext cx="10695760" cy="1969889"/>
            <a:chOff x="0" y="0"/>
            <a:chExt cx="14261013" cy="2626519"/>
          </a:xfrm>
        </p:grpSpPr>
        <p:sp>
          <p:nvSpPr>
            <p:cNvPr name="AutoShape 4" id="4"/>
            <p:cNvSpPr/>
            <p:nvPr/>
          </p:nvSpPr>
          <p:spPr>
            <a:xfrm rot="0">
              <a:off x="0" y="0"/>
              <a:ext cx="14261013" cy="2626519"/>
            </a:xfrm>
            <a:prstGeom prst="rect">
              <a:avLst/>
            </a:prstGeom>
            <a:solidFill>
              <a:srgbClr val="EEEFEA">
                <a:alpha val="80000"/>
              </a:srgbClr>
            </a:solidFill>
          </p:spPr>
        </p:sp>
        <p:sp>
          <p:nvSpPr>
            <p:cNvPr name="TextBox 5" id="5"/>
            <p:cNvSpPr txBox="true"/>
            <p:nvPr/>
          </p:nvSpPr>
          <p:spPr>
            <a:xfrm rot="0">
              <a:off x="3544834" y="770334"/>
              <a:ext cx="9398528" cy="1076325"/>
            </a:xfrm>
            <a:prstGeom prst="rect">
              <a:avLst/>
            </a:prstGeom>
          </p:spPr>
          <p:txBody>
            <a:bodyPr anchor="t" rtlCol="false" tIns="0" lIns="0" bIns="0" rIns="0">
              <a:spAutoFit/>
            </a:bodyPr>
            <a:lstStyle/>
            <a:p>
              <a:pPr algn="l">
                <a:lnSpc>
                  <a:spcPts val="6359"/>
                </a:lnSpc>
              </a:pPr>
              <a:r>
                <a:rPr lang="en-US" sz="5299" spc="264">
                  <a:solidFill>
                    <a:srgbClr val="100427"/>
                  </a:solidFill>
                  <a:latin typeface="Raleway Bold"/>
                </a:rPr>
                <a:t>PARTIE FRONT-END</a:t>
              </a:r>
              <a:r>
                <a:rPr lang="en-US" sz="5299" spc="264">
                  <a:solidFill>
                    <a:srgbClr val="100427"/>
                  </a:solidFill>
                  <a:latin typeface="Raleway Bold"/>
                </a:rPr>
                <a:t> </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100427"/>
        </a:solidFill>
      </p:bgPr>
    </p:bg>
    <p:spTree>
      <p:nvGrpSpPr>
        <p:cNvPr id="1" name=""/>
        <p:cNvGrpSpPr/>
        <p:nvPr/>
      </p:nvGrpSpPr>
      <p:grpSpPr>
        <a:xfrm>
          <a:off x="0" y="0"/>
          <a:ext cx="0" cy="0"/>
          <a:chOff x="0" y="0"/>
          <a:chExt cx="0" cy="0"/>
        </a:xfrm>
      </p:grpSpPr>
      <p:sp>
        <p:nvSpPr>
          <p:cNvPr name="AutoShape 2" id="2"/>
          <p:cNvSpPr/>
          <p:nvPr/>
        </p:nvSpPr>
        <p:spPr>
          <a:xfrm rot="0">
            <a:off x="2301051" y="2024269"/>
            <a:ext cx="1143000" cy="95250"/>
          </a:xfrm>
          <a:prstGeom prst="rect">
            <a:avLst/>
          </a:prstGeom>
          <a:solidFill>
            <a:srgbClr val="4B52B8"/>
          </a:solidFill>
        </p:spPr>
      </p:sp>
      <p:sp>
        <p:nvSpPr>
          <p:cNvPr name="TextBox 3" id="3"/>
          <p:cNvSpPr txBox="true"/>
          <p:nvPr/>
        </p:nvSpPr>
        <p:spPr>
          <a:xfrm rot="0">
            <a:off x="2301051" y="1330218"/>
            <a:ext cx="9906400" cy="495300"/>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INTRODUCTION</a:t>
            </a:r>
          </a:p>
        </p:txBody>
      </p:sp>
      <p:sp>
        <p:nvSpPr>
          <p:cNvPr name="TextBox 4" id="4"/>
          <p:cNvSpPr txBox="true"/>
          <p:nvPr/>
        </p:nvSpPr>
        <p:spPr>
          <a:xfrm rot="0">
            <a:off x="2301051" y="2233819"/>
            <a:ext cx="10276311" cy="5217795"/>
          </a:xfrm>
          <a:prstGeom prst="rect">
            <a:avLst/>
          </a:prstGeom>
        </p:spPr>
        <p:txBody>
          <a:bodyPr anchor="t" rtlCol="false" tIns="0" lIns="0" bIns="0" rIns="0">
            <a:spAutoFit/>
          </a:bodyPr>
          <a:lstStyle/>
          <a:p>
            <a:pPr algn="l">
              <a:lnSpc>
                <a:spcPts val="4199"/>
              </a:lnSpc>
            </a:pPr>
            <a:r>
              <a:rPr lang="en-US" sz="2799">
                <a:solidFill>
                  <a:srgbClr val="EEEFEA"/>
                </a:solidFill>
                <a:latin typeface="Raleway"/>
              </a:rPr>
              <a:t>Jai utilisé l'outil </a:t>
            </a:r>
            <a:r>
              <a:rPr lang="en-US" sz="2799">
                <a:solidFill>
                  <a:srgbClr val="4B52B8"/>
                </a:solidFill>
                <a:latin typeface="Raleway Bold"/>
              </a:rPr>
              <a:t>Figma </a:t>
            </a:r>
            <a:r>
              <a:rPr lang="en-US" sz="2799">
                <a:solidFill>
                  <a:srgbClr val="EEEFEA"/>
                </a:solidFill>
                <a:latin typeface="Raleway"/>
              </a:rPr>
              <a:t>pour concevoir les maquettes des interfaces du forum, définissant ainsi son apparence et l'expérience utilisateur (UI/UX). J'ai utilisé mes </a:t>
            </a:r>
            <a:r>
              <a:rPr lang="en-US" sz="2799">
                <a:solidFill>
                  <a:srgbClr val="4B52B8"/>
                </a:solidFill>
                <a:latin typeface="Raleway Bold"/>
              </a:rPr>
              <a:t>connaissances en HTML/CSS</a:t>
            </a:r>
            <a:r>
              <a:rPr lang="en-US" sz="2799">
                <a:solidFill>
                  <a:srgbClr val="EEEFEA"/>
                </a:solidFill>
                <a:latin typeface="Raleway"/>
              </a:rPr>
              <a:t> pour créer toutes les pages principales du forum, en intégrant le framework </a:t>
            </a:r>
            <a:r>
              <a:rPr lang="en-US" sz="2799">
                <a:solidFill>
                  <a:srgbClr val="4B52B8"/>
                </a:solidFill>
                <a:latin typeface="Raleway Bold"/>
              </a:rPr>
              <a:t>Bootstrap </a:t>
            </a:r>
            <a:r>
              <a:rPr lang="en-US" sz="2799">
                <a:solidFill>
                  <a:srgbClr val="EEEFEA"/>
                </a:solidFill>
                <a:latin typeface="Raleway"/>
              </a:rPr>
              <a:t>pour garantir la réactivité et l'adaptabilité du site. Pour dynamiser l'interface utilisateur, j'ai utilisé le moteur de template </a:t>
            </a:r>
            <a:r>
              <a:rPr lang="en-US" sz="2799">
                <a:solidFill>
                  <a:srgbClr val="4B52B8"/>
                </a:solidFill>
                <a:latin typeface="Raleway Bold"/>
              </a:rPr>
              <a:t>Twig</a:t>
            </a:r>
            <a:r>
              <a:rPr lang="en-US" sz="2799">
                <a:solidFill>
                  <a:srgbClr val="EEEFEA"/>
                </a:solidFill>
                <a:latin typeface="Raleway"/>
              </a:rPr>
              <a:t>, le framework </a:t>
            </a:r>
            <a:r>
              <a:rPr lang="en-US" sz="2799">
                <a:solidFill>
                  <a:srgbClr val="4B52B8"/>
                </a:solidFill>
                <a:latin typeface="Raleway Bold"/>
              </a:rPr>
              <a:t>Symfony</a:t>
            </a:r>
            <a:r>
              <a:rPr lang="en-US" sz="2799">
                <a:solidFill>
                  <a:srgbClr val="EEEFEA"/>
                </a:solidFill>
                <a:latin typeface="Raleway"/>
              </a:rPr>
              <a:t>, </a:t>
            </a:r>
            <a:r>
              <a:rPr lang="en-US" sz="2799">
                <a:solidFill>
                  <a:srgbClr val="4B52B8"/>
                </a:solidFill>
                <a:latin typeface="Raleway Bold"/>
              </a:rPr>
              <a:t>JavaScript </a:t>
            </a:r>
            <a:r>
              <a:rPr lang="en-US" sz="2799">
                <a:solidFill>
                  <a:srgbClr val="EEEFEA"/>
                </a:solidFill>
                <a:latin typeface="Raleway"/>
              </a:rPr>
              <a:t>pour les fonctionnalités interactives, et</a:t>
            </a:r>
            <a:r>
              <a:rPr lang="en-US" sz="2799">
                <a:solidFill>
                  <a:srgbClr val="4B52B8"/>
                </a:solidFill>
                <a:latin typeface="Raleway Bold"/>
              </a:rPr>
              <a:t> jQuery+AJAX</a:t>
            </a:r>
            <a:r>
              <a:rPr lang="en-US" sz="2799">
                <a:solidFill>
                  <a:srgbClr val="EEEFEA"/>
                </a:solidFill>
                <a:latin typeface="Raleway"/>
              </a:rPr>
              <a:t> pour des éléments comme les likes et la recherche.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sp>
        <p:nvSpPr>
          <p:cNvPr name="AutoShape 2" id="2"/>
          <p:cNvSpPr/>
          <p:nvPr/>
        </p:nvSpPr>
        <p:spPr>
          <a:xfrm rot="0">
            <a:off x="2420393" y="7008176"/>
            <a:ext cx="1143000" cy="95250"/>
          </a:xfrm>
          <a:prstGeom prst="rect">
            <a:avLst/>
          </a:prstGeom>
          <a:solidFill>
            <a:srgbClr val="4B52B8"/>
          </a:solidFill>
        </p:spPr>
      </p:sp>
      <p:sp>
        <p:nvSpPr>
          <p:cNvPr name="Freeform 3" id="3"/>
          <p:cNvSpPr/>
          <p:nvPr/>
        </p:nvSpPr>
        <p:spPr>
          <a:xfrm flipH="false" flipV="false" rot="0">
            <a:off x="2420393" y="768667"/>
            <a:ext cx="13447214" cy="5283086"/>
          </a:xfrm>
          <a:custGeom>
            <a:avLst/>
            <a:gdLst/>
            <a:ahLst/>
            <a:cxnLst/>
            <a:rect r="r" b="b" t="t" l="l"/>
            <a:pathLst>
              <a:path h="5283086" w="13447214">
                <a:moveTo>
                  <a:pt x="0" y="0"/>
                </a:moveTo>
                <a:lnTo>
                  <a:pt x="13447214" y="0"/>
                </a:lnTo>
                <a:lnTo>
                  <a:pt x="13447214" y="5283086"/>
                </a:lnTo>
                <a:lnTo>
                  <a:pt x="0" y="5283086"/>
                </a:lnTo>
                <a:lnTo>
                  <a:pt x="0" y="0"/>
                </a:lnTo>
                <a:close/>
              </a:path>
            </a:pathLst>
          </a:custGeom>
          <a:blipFill>
            <a:blip r:embed="rId2"/>
            <a:stretch>
              <a:fillRect l="0" t="0" r="0" b="0"/>
            </a:stretch>
          </a:blipFill>
          <a:ln w="38100" cap="sq">
            <a:solidFill>
              <a:srgbClr val="100427"/>
            </a:solidFill>
            <a:prstDash val="solid"/>
            <a:miter/>
          </a:ln>
        </p:spPr>
      </p:sp>
      <p:sp>
        <p:nvSpPr>
          <p:cNvPr name="TextBox 4" id="4"/>
          <p:cNvSpPr txBox="true"/>
          <p:nvPr/>
        </p:nvSpPr>
        <p:spPr>
          <a:xfrm rot="0">
            <a:off x="2420393" y="6314125"/>
            <a:ext cx="9906400" cy="495300"/>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MAQUETTER UNE APPLICATION</a:t>
            </a:r>
          </a:p>
        </p:txBody>
      </p:sp>
      <p:sp>
        <p:nvSpPr>
          <p:cNvPr name="TextBox 5" id="5"/>
          <p:cNvSpPr txBox="true"/>
          <p:nvPr/>
        </p:nvSpPr>
        <p:spPr>
          <a:xfrm rot="0">
            <a:off x="2420393" y="7227251"/>
            <a:ext cx="9906400" cy="1596390"/>
          </a:xfrm>
          <a:prstGeom prst="rect">
            <a:avLst/>
          </a:prstGeom>
        </p:spPr>
        <p:txBody>
          <a:bodyPr anchor="t" rtlCol="false" tIns="0" lIns="0" bIns="0" rIns="0">
            <a:spAutoFit/>
          </a:bodyPr>
          <a:lstStyle/>
          <a:p>
            <a:pPr algn="l">
              <a:lnSpc>
                <a:spcPts val="3150"/>
              </a:lnSpc>
            </a:pPr>
            <a:r>
              <a:rPr lang="en-US" sz="2100">
                <a:solidFill>
                  <a:srgbClr val="EEEFEA"/>
                </a:solidFill>
                <a:latin typeface="Raleway"/>
              </a:rPr>
              <a:t>Pour la création des maquettes des interfaces utilisateur web et web mobile, j'ai utilisé l'outil Figma. Figma est une plateforme de conception collaborative en ligne qui m'a permis de concevoir efficacement les différentes interfaces graphiques du site web que je développais.  </a:t>
            </a:r>
          </a:p>
        </p:txBody>
      </p:sp>
      <p:sp>
        <p:nvSpPr>
          <p:cNvPr name="TextBox 6" id="6"/>
          <p:cNvSpPr txBox="true"/>
          <p:nvPr/>
        </p:nvSpPr>
        <p:spPr>
          <a:xfrm rot="0">
            <a:off x="2420393" y="8947466"/>
            <a:ext cx="9906400" cy="396240"/>
          </a:xfrm>
          <a:prstGeom prst="rect">
            <a:avLst/>
          </a:prstGeom>
        </p:spPr>
        <p:txBody>
          <a:bodyPr anchor="t" rtlCol="false" tIns="0" lIns="0" bIns="0" rIns="0">
            <a:spAutoFit/>
          </a:bodyPr>
          <a:lstStyle/>
          <a:p>
            <a:pPr algn="l">
              <a:lnSpc>
                <a:spcPts val="3150"/>
              </a:lnSpc>
            </a:pPr>
            <a:r>
              <a:rPr lang="en-US" sz="2100" u="sng">
                <a:solidFill>
                  <a:srgbClr val="4B52B8"/>
                </a:solidFill>
                <a:latin typeface="Raleway Bold"/>
                <a:hlinkClick r:id="rId3" tooltip="https://www.figma.com/file/Y55vkNTl9VuVFSRCbTZ6Mn/STEAKAVF?type=design&amp;node-id=0-1&amp;mode=design&amp;t=LPkyKJ85uSiEje9Y-0"/>
              </a:rPr>
              <a:t>Lien vers le projet Figma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42035"/>
            <a:ext cx="13149443" cy="4101465"/>
            <a:chOff x="0" y="0"/>
            <a:chExt cx="17532591" cy="54686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4B52B8"/>
                  </a:solidFill>
                  <a:latin typeface="Raleway Bold"/>
                </a:rPr>
                <a:t>MAKERBUNDLE </a:t>
              </a:r>
              <a:r>
                <a:rPr lang="en-US" sz="3200" spc="320">
                  <a:solidFill>
                    <a:srgbClr val="EEEFEA"/>
                  </a:solidFill>
                  <a:latin typeface="Raleway"/>
                </a:rPr>
                <a:t>- CRÉATION DE NOTRE PREMIÈRE PAGE </a:t>
              </a:r>
            </a:p>
          </p:txBody>
        </p:sp>
        <p:sp>
          <p:nvSpPr>
            <p:cNvPr name="TextBox 5" id="5"/>
            <p:cNvSpPr txBox="true"/>
            <p:nvPr/>
          </p:nvSpPr>
          <p:spPr>
            <a:xfrm rot="0">
              <a:off x="0" y="1231900"/>
              <a:ext cx="13208533" cy="42367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intégré le composant MakerBundle de Symfony en utilisant la commande : </a:t>
              </a:r>
              <a:r>
                <a:rPr lang="en-US" sz="2100">
                  <a:solidFill>
                    <a:srgbClr val="4B52B8"/>
                  </a:solidFill>
                  <a:latin typeface="Raleway Bold"/>
                </a:rPr>
                <a:t>composer require --dev symfony/maker-bundle</a:t>
              </a:r>
            </a:p>
            <a:p>
              <a:pPr algn="l" marL="453390" indent="-226695" lvl="1">
                <a:lnSpc>
                  <a:spcPts val="3150"/>
                </a:lnSpc>
                <a:buFont typeface="Arial"/>
                <a:buChar char="•"/>
              </a:pPr>
              <a:r>
                <a:rPr lang="en-US" sz="2100">
                  <a:solidFill>
                    <a:srgbClr val="EEEFEA"/>
                  </a:solidFill>
                  <a:latin typeface="Raleway"/>
                </a:rPr>
                <a:t>Ce composant m'a permis de générer efficacement des classes, des contrôleurs et des entités en utilisant des lignes de commande.</a:t>
              </a:r>
            </a:p>
            <a:p>
              <a:pPr algn="l" marL="453390" indent="-226695" lvl="1">
                <a:lnSpc>
                  <a:spcPts val="3150"/>
                </a:lnSpc>
                <a:buFont typeface="Arial"/>
                <a:buChar char="•"/>
              </a:pPr>
              <a:r>
                <a:rPr lang="en-US" sz="2100">
                  <a:solidFill>
                    <a:srgbClr val="EEEFEA"/>
                  </a:solidFill>
                  <a:latin typeface="Raleway"/>
                </a:rPr>
                <a:t>Pour créer un contrôleur, j'ai utilisé la commande </a:t>
              </a:r>
              <a:r>
                <a:rPr lang="en-US" sz="2100">
                  <a:solidFill>
                    <a:srgbClr val="4B52B8"/>
                  </a:solidFill>
                  <a:latin typeface="Raleway Bold"/>
                </a:rPr>
                <a:t>php bin/console make:controller HomeController</a:t>
              </a:r>
              <a:r>
                <a:rPr lang="en-US" sz="2100">
                  <a:solidFill>
                    <a:srgbClr val="EEEFEA"/>
                  </a:solidFill>
                  <a:latin typeface="Raleway"/>
                </a:rPr>
                <a:t>, ce qui m'a permis de générer un contrôleur appelé "HomeController".</a:t>
              </a:r>
            </a:p>
            <a:p>
              <a:pPr algn="l">
                <a:lnSpc>
                  <a:spcPts val="3150"/>
                </a:lnSpc>
              </a:pPr>
            </a:p>
          </p:txBody>
        </p:sp>
      </p:grpSp>
      <p:sp>
        <p:nvSpPr>
          <p:cNvPr name="Freeform 6" id="6"/>
          <p:cNvSpPr/>
          <p:nvPr/>
        </p:nvSpPr>
        <p:spPr>
          <a:xfrm flipH="false" flipV="false" rot="0">
            <a:off x="3959178" y="5143500"/>
            <a:ext cx="9316027" cy="4114800"/>
          </a:xfrm>
          <a:custGeom>
            <a:avLst/>
            <a:gdLst/>
            <a:ahLst/>
            <a:cxnLst/>
            <a:rect r="r" b="b" t="t" l="l"/>
            <a:pathLst>
              <a:path h="4114800" w="9316027">
                <a:moveTo>
                  <a:pt x="0" y="0"/>
                </a:moveTo>
                <a:lnTo>
                  <a:pt x="9316027" y="0"/>
                </a:lnTo>
                <a:lnTo>
                  <a:pt x="9316027" y="4114800"/>
                </a:lnTo>
                <a:lnTo>
                  <a:pt x="0" y="4114800"/>
                </a:lnTo>
                <a:lnTo>
                  <a:pt x="0" y="0"/>
                </a:lnTo>
                <a:close/>
              </a:path>
            </a:pathLst>
          </a:custGeom>
          <a:blipFill>
            <a:blip r:embed="rId2"/>
            <a:stretch>
              <a:fillRect l="0" t="-1811" r="0" b="-12327"/>
            </a:stretch>
          </a:blipFill>
          <a:ln w="38100" cap="sq">
            <a:solidFill>
              <a:srgbClr val="100427"/>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427"/>
        </a:solidFill>
      </p:bgPr>
    </p:bg>
    <p:spTree>
      <p:nvGrpSpPr>
        <p:cNvPr id="1" name=""/>
        <p:cNvGrpSpPr/>
        <p:nvPr/>
      </p:nvGrpSpPr>
      <p:grpSpPr>
        <a:xfrm>
          <a:off x="0" y="0"/>
          <a:ext cx="0" cy="0"/>
          <a:chOff x="0" y="0"/>
          <a:chExt cx="0" cy="0"/>
        </a:xfrm>
      </p:grpSpPr>
      <p:grpSp>
        <p:nvGrpSpPr>
          <p:cNvPr name="Group 2" id="2"/>
          <p:cNvGrpSpPr/>
          <p:nvPr/>
        </p:nvGrpSpPr>
        <p:grpSpPr>
          <a:xfrm rot="0">
            <a:off x="2042470" y="1042035"/>
            <a:ext cx="13149443" cy="4101465"/>
            <a:chOff x="0" y="0"/>
            <a:chExt cx="17532591" cy="5468620"/>
          </a:xfrm>
        </p:grpSpPr>
        <p:sp>
          <p:nvSpPr>
            <p:cNvPr name="AutoShape 3" id="3"/>
            <p:cNvSpPr/>
            <p:nvPr/>
          </p:nvSpPr>
          <p:spPr>
            <a:xfrm rot="0">
              <a:off x="503898" y="914400"/>
              <a:ext cx="1524000" cy="127000"/>
            </a:xfrm>
            <a:prstGeom prst="rect">
              <a:avLst/>
            </a:prstGeom>
            <a:solidFill>
              <a:srgbClr val="4B52B8"/>
            </a:solidFill>
          </p:spPr>
        </p:sp>
        <p:sp>
          <p:nvSpPr>
            <p:cNvPr name="TextBox 4" id="4"/>
            <p:cNvSpPr txBox="true"/>
            <p:nvPr/>
          </p:nvSpPr>
          <p:spPr>
            <a:xfrm rot="0">
              <a:off x="503898" y="-9525"/>
              <a:ext cx="17028693" cy="657225"/>
            </a:xfrm>
            <a:prstGeom prst="rect">
              <a:avLst/>
            </a:prstGeom>
          </p:spPr>
          <p:txBody>
            <a:bodyPr anchor="t" rtlCol="false" tIns="0" lIns="0" bIns="0" rIns="0">
              <a:spAutoFit/>
            </a:bodyPr>
            <a:lstStyle/>
            <a:p>
              <a:pPr algn="l">
                <a:lnSpc>
                  <a:spcPts val="3840"/>
                </a:lnSpc>
              </a:pPr>
              <a:r>
                <a:rPr lang="en-US" sz="3200" spc="320">
                  <a:solidFill>
                    <a:srgbClr val="EEEFEA"/>
                  </a:solidFill>
                  <a:latin typeface="Raleway Bold"/>
                </a:rPr>
                <a:t>BOOTSTRAP</a:t>
              </a:r>
            </a:p>
          </p:txBody>
        </p:sp>
        <p:sp>
          <p:nvSpPr>
            <p:cNvPr name="TextBox 5" id="5"/>
            <p:cNvSpPr txBox="true"/>
            <p:nvPr/>
          </p:nvSpPr>
          <p:spPr>
            <a:xfrm rot="0">
              <a:off x="0" y="1231900"/>
              <a:ext cx="13208533" cy="423672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EEEFEA"/>
                  </a:solidFill>
                  <a:latin typeface="Raleway"/>
                </a:rPr>
                <a:t>J'ai installé les dépendances </a:t>
              </a:r>
              <a:r>
                <a:rPr lang="en-US" sz="2100">
                  <a:solidFill>
                    <a:srgbClr val="EEEFEA"/>
                  </a:solidFill>
                  <a:latin typeface="Raleway Bold"/>
                </a:rPr>
                <a:t>JavaScript </a:t>
              </a:r>
              <a:r>
                <a:rPr lang="en-US" sz="2100">
                  <a:solidFill>
                    <a:srgbClr val="EEEFEA"/>
                  </a:solidFill>
                  <a:latin typeface="Raleway"/>
                </a:rPr>
                <a:t>nécessaires en utilisant </a:t>
              </a:r>
              <a:r>
                <a:rPr lang="en-US" sz="2100">
                  <a:solidFill>
                    <a:srgbClr val="4B52B8"/>
                  </a:solidFill>
                  <a:latin typeface="Raleway Bold"/>
                </a:rPr>
                <a:t>npm </a:t>
              </a:r>
              <a:r>
                <a:rPr lang="en-US" sz="2100">
                  <a:solidFill>
                    <a:srgbClr val="EEEFEA"/>
                  </a:solidFill>
                  <a:latin typeface="Raleway"/>
                </a:rPr>
                <a:t>(Node Package Manager), notamment </a:t>
              </a:r>
              <a:r>
                <a:rPr lang="en-US" sz="2100">
                  <a:solidFill>
                    <a:srgbClr val="EEEFEA"/>
                  </a:solidFill>
                  <a:latin typeface="Raleway Bold"/>
                </a:rPr>
                <a:t>jQuery </a:t>
              </a:r>
              <a:r>
                <a:rPr lang="en-US" sz="2100">
                  <a:solidFill>
                    <a:srgbClr val="EEEFEA"/>
                  </a:solidFill>
                  <a:latin typeface="Raleway"/>
                </a:rPr>
                <a:t>et </a:t>
              </a:r>
              <a:r>
                <a:rPr lang="en-US" sz="2100">
                  <a:solidFill>
                    <a:srgbClr val="EEEFEA"/>
                  </a:solidFill>
                  <a:latin typeface="Raleway Bold"/>
                </a:rPr>
                <a:t>Bootstrap</a:t>
              </a:r>
              <a:r>
                <a:rPr lang="en-US" sz="2100">
                  <a:solidFill>
                    <a:srgbClr val="EEEFEA"/>
                  </a:solidFill>
                  <a:latin typeface="Raleway"/>
                </a:rPr>
                <a:t>, pour faciliter l'intégration de fonctionnalités interactives et de styles responsifs.</a:t>
              </a:r>
            </a:p>
            <a:p>
              <a:pPr algn="l" marL="453390" indent="-226695" lvl="1">
                <a:lnSpc>
                  <a:spcPts val="3150"/>
                </a:lnSpc>
                <a:buFont typeface="Arial"/>
                <a:buChar char="•"/>
              </a:pPr>
              <a:r>
                <a:rPr lang="en-US" sz="2100">
                  <a:solidFill>
                    <a:srgbClr val="EEEFEA"/>
                  </a:solidFill>
                  <a:latin typeface="Raleway"/>
                </a:rPr>
                <a:t>J'ai intégré le framework </a:t>
              </a:r>
              <a:r>
                <a:rPr lang="en-US" sz="2100">
                  <a:solidFill>
                    <a:srgbClr val="EEEFEA"/>
                  </a:solidFill>
                  <a:latin typeface="Raleway Bold"/>
                </a:rPr>
                <a:t>Bootstrap </a:t>
              </a:r>
              <a:r>
                <a:rPr lang="en-US" sz="2100">
                  <a:solidFill>
                    <a:srgbClr val="EEEFEA"/>
                  </a:solidFill>
                  <a:latin typeface="Raleway"/>
                </a:rPr>
                <a:t>pour faciliter la conception d'interfaces responsives. </a:t>
              </a:r>
              <a:r>
                <a:rPr lang="en-US" sz="2100">
                  <a:solidFill>
                    <a:srgbClr val="EEEFEA"/>
                  </a:solidFill>
                  <a:latin typeface="Raleway Bold"/>
                </a:rPr>
                <a:t>Bootstrap </a:t>
              </a:r>
              <a:r>
                <a:rPr lang="en-US" sz="2100">
                  <a:solidFill>
                    <a:srgbClr val="EEEFEA"/>
                  </a:solidFill>
                  <a:latin typeface="Raleway"/>
                </a:rPr>
                <a:t>offre une variété de composants et de classes </a:t>
              </a:r>
              <a:r>
                <a:rPr lang="en-US" sz="2100">
                  <a:solidFill>
                    <a:srgbClr val="EEEFEA"/>
                  </a:solidFill>
                  <a:latin typeface="Raleway Bold"/>
                </a:rPr>
                <a:t>CSS </a:t>
              </a:r>
              <a:r>
                <a:rPr lang="en-US" sz="2100">
                  <a:solidFill>
                    <a:srgbClr val="EEEFEA"/>
                  </a:solidFill>
                  <a:latin typeface="Raleway"/>
                </a:rPr>
                <a:t>prédéfinis qui simplifient la création d'interfaces adaptées à différents types d'appareils, du mobile au bureau.</a:t>
              </a:r>
            </a:p>
            <a:p>
              <a:pPr algn="l">
                <a:lnSpc>
                  <a:spcPts val="3150"/>
                </a:lnSpc>
              </a:pPr>
            </a:p>
          </p:txBody>
        </p:sp>
      </p:grpSp>
      <p:sp>
        <p:nvSpPr>
          <p:cNvPr name="Freeform 6" id="6"/>
          <p:cNvSpPr/>
          <p:nvPr/>
        </p:nvSpPr>
        <p:spPr>
          <a:xfrm flipH="false" flipV="false" rot="0">
            <a:off x="2964254" y="5143500"/>
            <a:ext cx="6891702" cy="4114800"/>
          </a:xfrm>
          <a:custGeom>
            <a:avLst/>
            <a:gdLst/>
            <a:ahLst/>
            <a:cxnLst/>
            <a:rect r="r" b="b" t="t" l="l"/>
            <a:pathLst>
              <a:path h="4114800" w="6891702">
                <a:moveTo>
                  <a:pt x="0" y="0"/>
                </a:moveTo>
                <a:lnTo>
                  <a:pt x="6891702" y="0"/>
                </a:lnTo>
                <a:lnTo>
                  <a:pt x="6891702" y="4114800"/>
                </a:lnTo>
                <a:lnTo>
                  <a:pt x="0" y="4114800"/>
                </a:lnTo>
                <a:lnTo>
                  <a:pt x="0" y="0"/>
                </a:lnTo>
                <a:close/>
              </a:path>
            </a:pathLst>
          </a:custGeom>
          <a:blipFill>
            <a:blip r:embed="rId2"/>
            <a:stretch>
              <a:fillRect l="-442" t="0" r="-34735" b="-9716"/>
            </a:stretch>
          </a:blipFill>
          <a:ln w="38100" cap="sq">
            <a:solidFill>
              <a:srgbClr val="100427"/>
            </a:solidFill>
            <a:prstDash val="solid"/>
            <a:miter/>
          </a:ln>
        </p:spPr>
      </p:sp>
      <p:sp>
        <p:nvSpPr>
          <p:cNvPr name="Freeform 7" id="7"/>
          <p:cNvSpPr/>
          <p:nvPr/>
        </p:nvSpPr>
        <p:spPr>
          <a:xfrm flipH="false" flipV="false" rot="0">
            <a:off x="10517867" y="5143500"/>
            <a:ext cx="3752262" cy="4114800"/>
          </a:xfrm>
          <a:custGeom>
            <a:avLst/>
            <a:gdLst/>
            <a:ahLst/>
            <a:cxnLst/>
            <a:rect r="r" b="b" t="t" l="l"/>
            <a:pathLst>
              <a:path h="4114800" w="3752262">
                <a:moveTo>
                  <a:pt x="0" y="0"/>
                </a:moveTo>
                <a:lnTo>
                  <a:pt x="3752262" y="0"/>
                </a:lnTo>
                <a:lnTo>
                  <a:pt x="3752262" y="4114800"/>
                </a:lnTo>
                <a:lnTo>
                  <a:pt x="0" y="4114800"/>
                </a:lnTo>
                <a:lnTo>
                  <a:pt x="0" y="0"/>
                </a:lnTo>
                <a:close/>
              </a:path>
            </a:pathLst>
          </a:custGeom>
          <a:blipFill>
            <a:blip r:embed="rId3"/>
            <a:stretch>
              <a:fillRect l="0" t="0" r="-144150" b="0"/>
            </a:stretch>
          </a:blipFill>
          <a:ln w="38100" cap="sq">
            <a:solidFill>
              <a:srgbClr val="100427"/>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DAFwGI-qCoQ</dc:identifier>
  <dcterms:modified xsi:type="dcterms:W3CDTF">2011-08-01T06:04:30Z</dcterms:modified>
  <cp:revision>1</cp:revision>
  <dc:title>PRESENTATION: Dossier Projet - Steak au verre flou</dc:title>
</cp:coreProperties>
</file>